
<file path=[Content_Types].xml><?xml version="1.0" encoding="utf-8"?>
<Types xmlns="http://schemas.openxmlformats.org/package/2006/content-types">
  <Default Extension="png" ContentType="image/png"/>
  <Default Extension="w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7" d="100"/>
          <a:sy n="117" d="100"/>
        </p:scale>
        <p:origin x="-14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矩形 1"/>
          <p:cNvSpPr>
            <a:spLocks noMove="1" noResize="1"/>
          </p:cNvSpPr>
          <p:nvPr/>
        </p:nvSpPr>
        <p:spPr>
          <a:xfrm>
            <a:off x="0" y="0"/>
            <a:ext cx="6858000" cy="9144000"/>
          </a:xfrm>
          <a:prstGeom prst="rect">
            <a:avLst/>
          </a:prstGeom>
          <a:solidFill>
            <a:srgbClr val="FFFFFF"/>
          </a:solidFill>
          <a:ln>
            <a:noFill/>
            <a:prstDash val="solid"/>
          </a:ln>
        </p:spPr>
        <p:txBody>
          <a:bodyPr vert="horz" wrap="none" lIns="90000" tIns="45000" rIns="90000" bIns="45000" anchor="ctr" anchorCtr="1"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0" i="0" u="none" strike="noStrike" baseline="0">
              <a:ln>
                <a:noFill/>
              </a:ln>
              <a:solidFill>
                <a:srgbClr val="000000"/>
              </a:solidFill>
              <a:latin typeface="Arial" pitchFamily="18"/>
              <a:ea typeface="新細明體" pitchFamily="18"/>
              <a:cs typeface="新細明體" pitchFamily="18"/>
            </a:endParaRPr>
          </a:p>
        </p:txBody>
      </p:sp>
      <p:sp>
        <p:nvSpPr>
          <p:cNvPr id="3" name="頁首版面配置區 2"/>
          <p:cNvSpPr txBox="1">
            <a:spLocks noGrp="1"/>
          </p:cNvSpPr>
          <p:nvPr>
            <p:ph type="hdr" sz="quarter"/>
          </p:nvPr>
        </p:nvSpPr>
        <p:spPr>
          <a:xfrm>
            <a:off x="-360" y="0"/>
            <a:ext cx="2971800" cy="457200"/>
          </a:xfrm>
          <a:prstGeom prst="rect">
            <a:avLst/>
          </a:prstGeom>
          <a:noFill/>
          <a:ln>
            <a:noFill/>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zh-TW" sz="1200" b="0" i="0" u="none" strike="noStrike" baseline="0">
              <a:ln>
                <a:noFill/>
              </a:ln>
              <a:solidFill>
                <a:srgbClr val="000000"/>
              </a:solidFill>
              <a:latin typeface="Arial" pitchFamily="18"/>
              <a:ea typeface="新細明體" pitchFamily="18"/>
              <a:cs typeface="新細明體" pitchFamily="18"/>
            </a:endParaRPr>
          </a:p>
        </p:txBody>
      </p:sp>
      <p:sp>
        <p:nvSpPr>
          <p:cNvPr id="4" name="日期版面配置區 3"/>
          <p:cNvSpPr txBox="1">
            <a:spLocks noGrp="1"/>
          </p:cNvSpPr>
          <p:nvPr>
            <p:ph type="dt" sz="quarter" idx="1"/>
          </p:nvPr>
        </p:nvSpPr>
        <p:spPr>
          <a:xfrm>
            <a:off x="3884399" y="0"/>
            <a:ext cx="2971800" cy="457200"/>
          </a:xfrm>
          <a:prstGeom prst="rect">
            <a:avLst/>
          </a:prstGeom>
          <a:noFill/>
          <a:ln>
            <a:noFill/>
          </a:ln>
        </p:spPr>
        <p:txBody>
          <a:bodyPr vert="horz" wrap="square" lIns="90000" tIns="46800" rIns="90000" bIns="46800" anchor="t" anchorCtr="0" compatLnSpc="1"/>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zh-TW" sz="1200" b="0" i="0" u="none" strike="noStrike" baseline="0">
              <a:ln>
                <a:noFill/>
              </a:ln>
              <a:solidFill>
                <a:srgbClr val="000000"/>
              </a:solidFill>
              <a:latin typeface="Arial" pitchFamily="18"/>
              <a:ea typeface="新細明體" pitchFamily="18"/>
              <a:cs typeface="新細明體" pitchFamily="18"/>
            </a:endParaRPr>
          </a:p>
        </p:txBody>
      </p:sp>
      <p:sp>
        <p:nvSpPr>
          <p:cNvPr id="5" name="頁尾版面配置區 4"/>
          <p:cNvSpPr txBox="1">
            <a:spLocks noGrp="1"/>
          </p:cNvSpPr>
          <p:nvPr>
            <p:ph type="ftr" sz="quarter" idx="2"/>
          </p:nvPr>
        </p:nvSpPr>
        <p:spPr>
          <a:xfrm>
            <a:off x="-360" y="8685360"/>
            <a:ext cx="2971800" cy="457200"/>
          </a:xfrm>
          <a:prstGeom prst="rect">
            <a:avLst/>
          </a:prstGeom>
          <a:noFill/>
          <a:ln>
            <a:noFill/>
          </a:ln>
        </p:spPr>
        <p:txBody>
          <a:bodyPr vert="horz" wrap="square" lIns="90000" tIns="46800" rIns="90000" bIns="46800" anchor="b"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zh-TW" sz="1200" b="0" i="0" u="none" strike="noStrike" baseline="0">
              <a:ln>
                <a:noFill/>
              </a:ln>
              <a:solidFill>
                <a:srgbClr val="000000"/>
              </a:solidFill>
              <a:latin typeface="Arial" pitchFamily="18"/>
              <a:ea typeface="新細明體" pitchFamily="18"/>
              <a:cs typeface="新細明體" pitchFamily="18"/>
            </a:endParaRPr>
          </a:p>
        </p:txBody>
      </p:sp>
      <p:sp>
        <p:nvSpPr>
          <p:cNvPr id="6" name="投影片編號版面配置區 5"/>
          <p:cNvSpPr txBox="1">
            <a:spLocks noGrp="1"/>
          </p:cNvSpPr>
          <p:nvPr>
            <p:ph type="sldNum" sz="quarter" idx="3"/>
          </p:nvPr>
        </p:nvSpPr>
        <p:spPr>
          <a:xfrm>
            <a:off x="3884399" y="8685360"/>
            <a:ext cx="2971800" cy="457200"/>
          </a:xfrm>
          <a:prstGeom prst="rect">
            <a:avLst/>
          </a:prstGeom>
          <a:noFill/>
          <a:ln>
            <a:noFill/>
          </a:ln>
        </p:spPr>
        <p:txBody>
          <a:bodyPr vert="horz" wrap="square" lIns="90000" tIns="46800" rIns="90000" bIns="46800" anchor="b" anchorCtr="0" compatLnSpc="1"/>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A7D11D96-92E8-4EC9-952B-82C99850980B}" type="slidenum">
              <a:t>‹#›</a:t>
            </a:fld>
            <a:endParaRPr lang="zh-TW" sz="1200" b="0" i="0" u="none" strike="noStrike" baseline="0">
              <a:ln>
                <a:noFill/>
              </a:ln>
              <a:solidFill>
                <a:srgbClr val="000000"/>
              </a:solidFill>
              <a:latin typeface="Arial" pitchFamily="18"/>
              <a:ea typeface="新細明體" pitchFamily="18"/>
              <a:cs typeface="新細明體" pitchFamily="18"/>
            </a:endParaRPr>
          </a:p>
        </p:txBody>
      </p:sp>
    </p:spTree>
    <p:extLst>
      <p:ext uri="{BB962C8B-B14F-4D97-AF65-F5344CB8AC3E}">
        <p14:creationId xmlns:p14="http://schemas.microsoft.com/office/powerpoint/2010/main" val="2515006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idx="2"/>
          </p:nvPr>
        </p:nvSpPr>
        <p:spPr>
          <a:xfrm>
            <a:off x="0" y="694800"/>
            <a:ext cx="0" cy="0"/>
          </a:xfrm>
          <a:prstGeom prst="rect">
            <a:avLst/>
          </a:prstGeom>
          <a:noFill/>
          <a:ln>
            <a:noFill/>
            <a:prstDash val="solid"/>
          </a:ln>
        </p:spPr>
      </p:sp>
      <p:sp>
        <p:nvSpPr>
          <p:cNvPr id="3" name="備忘稿版面配置區 2"/>
          <p:cNvSpPr txBox="1">
            <a:spLocks noGrp="1"/>
          </p:cNvSpPr>
          <p:nvPr>
            <p:ph type="body" sz="quarter" idx="3"/>
          </p:nvPr>
        </p:nvSpPr>
        <p:spPr>
          <a:xfrm>
            <a:off x="685799" y="4343400"/>
            <a:ext cx="5486040" cy="4114440"/>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US" altLang="zh-TW"/>
          </a:p>
        </p:txBody>
      </p:sp>
    </p:spTree>
    <p:extLst>
      <p:ext uri="{BB962C8B-B14F-4D97-AF65-F5344CB8AC3E}">
        <p14:creationId xmlns:p14="http://schemas.microsoft.com/office/powerpoint/2010/main" val="2919185684"/>
      </p:ext>
    </p:extLst>
  </p:cSld>
  <p:clrMap bg1="lt1" tx1="dk1" bg2="lt2" tx2="dk2" accent1="accent1" accent2="accent2" accent3="accent3" accent4="accent4" accent5="accent5" accent6="accent6" hlink="hlink" folHlink="folHlink"/>
  <p:notesStyle>
    <a:lvl1pPr marL="0" marR="0" indent="0" algn="l" rtl="0" hangingPunct="1">
      <a:lnSpc>
        <a:spcPct val="100000"/>
      </a:lnSpc>
      <a:spcBef>
        <a:spcPts val="44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altLang="zh-TW" sz="1200" b="0" i="0" u="none" strike="noStrike" baseline="0">
        <a:ln>
          <a:noFill/>
        </a:ln>
        <a:solidFill>
          <a:srgbClr val="000000"/>
        </a:solidFill>
        <a:latin typeface="Arial" pitchFamily="18"/>
        <a:ea typeface="新細明體"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pPr lvl="0"/>
            <a:endParaRPr lang="zh-TW"/>
          </a:p>
        </p:txBody>
      </p:sp>
      <p:sp>
        <p:nvSpPr>
          <p:cNvPr id="5" name="頁尾版面配置區 4"/>
          <p:cNvSpPr>
            <a:spLocks noGrp="1"/>
          </p:cNvSpPr>
          <p:nvPr>
            <p:ph type="ftr" sz="quarter" idx="11"/>
          </p:nvPr>
        </p:nvSpPr>
        <p:spPr/>
        <p:txBody>
          <a:bodyPr/>
          <a:lstStyle/>
          <a:p>
            <a:pPr lvl="0"/>
            <a:endParaRPr lang="zh-TW"/>
          </a:p>
        </p:txBody>
      </p:sp>
      <p:sp>
        <p:nvSpPr>
          <p:cNvPr id="6" name="投影片編號版面配置區 5"/>
          <p:cNvSpPr>
            <a:spLocks noGrp="1"/>
          </p:cNvSpPr>
          <p:nvPr>
            <p:ph type="sldNum" sz="quarter" idx="12"/>
          </p:nvPr>
        </p:nvSpPr>
        <p:spPr/>
        <p:txBody>
          <a:bodyPr/>
          <a:lstStyle/>
          <a:p>
            <a:pPr lvl="0"/>
            <a:fld id="{598A9F36-ED23-4585-B84F-B8EF2333EE4D}" type="slidenum">
              <a:t>‹#›</a:t>
            </a:fld>
            <a:endParaRPr lang="zh-TW"/>
          </a:p>
        </p:txBody>
      </p:sp>
    </p:spTree>
    <p:extLst>
      <p:ext uri="{BB962C8B-B14F-4D97-AF65-F5344CB8AC3E}">
        <p14:creationId xmlns:p14="http://schemas.microsoft.com/office/powerpoint/2010/main" val="902379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lvl="0"/>
            <a:endParaRPr lang="zh-TW"/>
          </a:p>
        </p:txBody>
      </p:sp>
      <p:sp>
        <p:nvSpPr>
          <p:cNvPr id="5" name="頁尾版面配置區 4"/>
          <p:cNvSpPr>
            <a:spLocks noGrp="1"/>
          </p:cNvSpPr>
          <p:nvPr>
            <p:ph type="ftr" sz="quarter" idx="11"/>
          </p:nvPr>
        </p:nvSpPr>
        <p:spPr/>
        <p:txBody>
          <a:bodyPr/>
          <a:lstStyle/>
          <a:p>
            <a:pPr lvl="0"/>
            <a:endParaRPr lang="zh-TW"/>
          </a:p>
        </p:txBody>
      </p:sp>
      <p:sp>
        <p:nvSpPr>
          <p:cNvPr id="6" name="投影片編號版面配置區 5"/>
          <p:cNvSpPr>
            <a:spLocks noGrp="1"/>
          </p:cNvSpPr>
          <p:nvPr>
            <p:ph type="sldNum" sz="quarter" idx="12"/>
          </p:nvPr>
        </p:nvSpPr>
        <p:spPr/>
        <p:txBody>
          <a:bodyPr/>
          <a:lstStyle/>
          <a:p>
            <a:pPr lvl="0"/>
            <a:fld id="{A213ABA2-2661-4610-A135-55EC0A2CCB2A}" type="slidenum">
              <a:t>‹#›</a:t>
            </a:fld>
            <a:endParaRPr lang="zh-TW"/>
          </a:p>
        </p:txBody>
      </p:sp>
    </p:spTree>
    <p:extLst>
      <p:ext uri="{BB962C8B-B14F-4D97-AF65-F5344CB8AC3E}">
        <p14:creationId xmlns:p14="http://schemas.microsoft.com/office/powerpoint/2010/main" val="23535808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lvl="0"/>
            <a:endParaRPr lang="zh-TW"/>
          </a:p>
        </p:txBody>
      </p:sp>
      <p:sp>
        <p:nvSpPr>
          <p:cNvPr id="5" name="頁尾版面配置區 4"/>
          <p:cNvSpPr>
            <a:spLocks noGrp="1"/>
          </p:cNvSpPr>
          <p:nvPr>
            <p:ph type="ftr" sz="quarter" idx="11"/>
          </p:nvPr>
        </p:nvSpPr>
        <p:spPr/>
        <p:txBody>
          <a:bodyPr/>
          <a:lstStyle/>
          <a:p>
            <a:pPr lvl="0"/>
            <a:endParaRPr lang="zh-TW"/>
          </a:p>
        </p:txBody>
      </p:sp>
      <p:sp>
        <p:nvSpPr>
          <p:cNvPr id="6" name="投影片編號版面配置區 5"/>
          <p:cNvSpPr>
            <a:spLocks noGrp="1"/>
          </p:cNvSpPr>
          <p:nvPr>
            <p:ph type="sldNum" sz="quarter" idx="12"/>
          </p:nvPr>
        </p:nvSpPr>
        <p:spPr/>
        <p:txBody>
          <a:bodyPr/>
          <a:lstStyle/>
          <a:p>
            <a:pPr lvl="0"/>
            <a:fld id="{07B7AAE3-99FA-4F2C-AAD6-663E2DDD5E6A}" type="slidenum">
              <a:t>‹#›</a:t>
            </a:fld>
            <a:endParaRPr lang="zh-TW"/>
          </a:p>
        </p:txBody>
      </p:sp>
    </p:spTree>
    <p:extLst>
      <p:ext uri="{BB962C8B-B14F-4D97-AF65-F5344CB8AC3E}">
        <p14:creationId xmlns:p14="http://schemas.microsoft.com/office/powerpoint/2010/main" val="3547541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lvl="0"/>
            <a:endParaRPr lang="zh-TW"/>
          </a:p>
        </p:txBody>
      </p:sp>
      <p:sp>
        <p:nvSpPr>
          <p:cNvPr id="5" name="頁尾版面配置區 4"/>
          <p:cNvSpPr>
            <a:spLocks noGrp="1"/>
          </p:cNvSpPr>
          <p:nvPr>
            <p:ph type="ftr" sz="quarter" idx="11"/>
          </p:nvPr>
        </p:nvSpPr>
        <p:spPr/>
        <p:txBody>
          <a:bodyPr/>
          <a:lstStyle/>
          <a:p>
            <a:pPr lvl="0"/>
            <a:endParaRPr lang="zh-TW"/>
          </a:p>
        </p:txBody>
      </p:sp>
      <p:sp>
        <p:nvSpPr>
          <p:cNvPr id="6" name="投影片編號版面配置區 5"/>
          <p:cNvSpPr>
            <a:spLocks noGrp="1"/>
          </p:cNvSpPr>
          <p:nvPr>
            <p:ph type="sldNum" sz="quarter" idx="12"/>
          </p:nvPr>
        </p:nvSpPr>
        <p:spPr/>
        <p:txBody>
          <a:bodyPr/>
          <a:lstStyle/>
          <a:p>
            <a:pPr lvl="0"/>
            <a:fld id="{4E5302CC-0A15-4ED1-8869-AB462274A776}" type="slidenum">
              <a:t>‹#›</a:t>
            </a:fld>
            <a:endParaRPr lang="zh-TW"/>
          </a:p>
        </p:txBody>
      </p:sp>
    </p:spTree>
    <p:extLst>
      <p:ext uri="{BB962C8B-B14F-4D97-AF65-F5344CB8AC3E}">
        <p14:creationId xmlns:p14="http://schemas.microsoft.com/office/powerpoint/2010/main" val="41627027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pPr lvl="0"/>
            <a:endParaRPr lang="zh-TW"/>
          </a:p>
        </p:txBody>
      </p:sp>
      <p:sp>
        <p:nvSpPr>
          <p:cNvPr id="5" name="頁尾版面配置區 4"/>
          <p:cNvSpPr>
            <a:spLocks noGrp="1"/>
          </p:cNvSpPr>
          <p:nvPr>
            <p:ph type="ftr" sz="quarter" idx="11"/>
          </p:nvPr>
        </p:nvSpPr>
        <p:spPr/>
        <p:txBody>
          <a:bodyPr/>
          <a:lstStyle/>
          <a:p>
            <a:pPr lvl="0"/>
            <a:endParaRPr lang="zh-TW"/>
          </a:p>
        </p:txBody>
      </p:sp>
      <p:sp>
        <p:nvSpPr>
          <p:cNvPr id="6" name="投影片編號版面配置區 5"/>
          <p:cNvSpPr>
            <a:spLocks noGrp="1"/>
          </p:cNvSpPr>
          <p:nvPr>
            <p:ph type="sldNum" sz="quarter" idx="12"/>
          </p:nvPr>
        </p:nvSpPr>
        <p:spPr/>
        <p:txBody>
          <a:bodyPr/>
          <a:lstStyle/>
          <a:p>
            <a:pPr lvl="0"/>
            <a:fld id="{E0D13B82-8C64-4C9E-B644-1EE08408AECD}" type="slidenum">
              <a:t>‹#›</a:t>
            </a:fld>
            <a:endParaRPr lang="zh-TW"/>
          </a:p>
        </p:txBody>
      </p:sp>
    </p:spTree>
    <p:extLst>
      <p:ext uri="{BB962C8B-B14F-4D97-AF65-F5344CB8AC3E}">
        <p14:creationId xmlns:p14="http://schemas.microsoft.com/office/powerpoint/2010/main" val="20061828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pPr lvl="0"/>
            <a:endParaRPr lang="zh-TW"/>
          </a:p>
        </p:txBody>
      </p:sp>
      <p:sp>
        <p:nvSpPr>
          <p:cNvPr id="6" name="頁尾版面配置區 5"/>
          <p:cNvSpPr>
            <a:spLocks noGrp="1"/>
          </p:cNvSpPr>
          <p:nvPr>
            <p:ph type="ftr" sz="quarter" idx="11"/>
          </p:nvPr>
        </p:nvSpPr>
        <p:spPr/>
        <p:txBody>
          <a:bodyPr/>
          <a:lstStyle/>
          <a:p>
            <a:pPr lvl="0"/>
            <a:endParaRPr lang="zh-TW"/>
          </a:p>
        </p:txBody>
      </p:sp>
      <p:sp>
        <p:nvSpPr>
          <p:cNvPr id="7" name="投影片編號版面配置區 6"/>
          <p:cNvSpPr>
            <a:spLocks noGrp="1"/>
          </p:cNvSpPr>
          <p:nvPr>
            <p:ph type="sldNum" sz="quarter" idx="12"/>
          </p:nvPr>
        </p:nvSpPr>
        <p:spPr/>
        <p:txBody>
          <a:bodyPr/>
          <a:lstStyle/>
          <a:p>
            <a:pPr lvl="0"/>
            <a:fld id="{96607C50-A011-4032-B734-A4B07D4B2AFB}" type="slidenum">
              <a:t>‹#›</a:t>
            </a:fld>
            <a:endParaRPr lang="zh-TW"/>
          </a:p>
        </p:txBody>
      </p:sp>
    </p:spTree>
    <p:extLst>
      <p:ext uri="{BB962C8B-B14F-4D97-AF65-F5344CB8AC3E}">
        <p14:creationId xmlns:p14="http://schemas.microsoft.com/office/powerpoint/2010/main" val="6859778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pPr lvl="0"/>
            <a:endParaRPr lang="zh-TW"/>
          </a:p>
        </p:txBody>
      </p:sp>
      <p:sp>
        <p:nvSpPr>
          <p:cNvPr id="8" name="頁尾版面配置區 7"/>
          <p:cNvSpPr>
            <a:spLocks noGrp="1"/>
          </p:cNvSpPr>
          <p:nvPr>
            <p:ph type="ftr" sz="quarter" idx="11"/>
          </p:nvPr>
        </p:nvSpPr>
        <p:spPr/>
        <p:txBody>
          <a:bodyPr/>
          <a:lstStyle/>
          <a:p>
            <a:pPr lvl="0"/>
            <a:endParaRPr lang="zh-TW"/>
          </a:p>
        </p:txBody>
      </p:sp>
      <p:sp>
        <p:nvSpPr>
          <p:cNvPr id="9" name="投影片編號版面配置區 8"/>
          <p:cNvSpPr>
            <a:spLocks noGrp="1"/>
          </p:cNvSpPr>
          <p:nvPr>
            <p:ph type="sldNum" sz="quarter" idx="12"/>
          </p:nvPr>
        </p:nvSpPr>
        <p:spPr/>
        <p:txBody>
          <a:bodyPr/>
          <a:lstStyle/>
          <a:p>
            <a:pPr lvl="0"/>
            <a:fld id="{1DFF2B36-143A-4E34-8146-E31B76C5C639}" type="slidenum">
              <a:t>‹#›</a:t>
            </a:fld>
            <a:endParaRPr lang="zh-TW"/>
          </a:p>
        </p:txBody>
      </p:sp>
    </p:spTree>
    <p:extLst>
      <p:ext uri="{BB962C8B-B14F-4D97-AF65-F5344CB8AC3E}">
        <p14:creationId xmlns:p14="http://schemas.microsoft.com/office/powerpoint/2010/main" val="549781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pPr lvl="0"/>
            <a:endParaRPr lang="zh-TW"/>
          </a:p>
        </p:txBody>
      </p:sp>
      <p:sp>
        <p:nvSpPr>
          <p:cNvPr id="4" name="頁尾版面配置區 3"/>
          <p:cNvSpPr>
            <a:spLocks noGrp="1"/>
          </p:cNvSpPr>
          <p:nvPr>
            <p:ph type="ftr" sz="quarter" idx="11"/>
          </p:nvPr>
        </p:nvSpPr>
        <p:spPr/>
        <p:txBody>
          <a:bodyPr/>
          <a:lstStyle/>
          <a:p>
            <a:pPr lvl="0"/>
            <a:endParaRPr lang="zh-TW"/>
          </a:p>
        </p:txBody>
      </p:sp>
      <p:sp>
        <p:nvSpPr>
          <p:cNvPr id="5" name="投影片編號版面配置區 4"/>
          <p:cNvSpPr>
            <a:spLocks noGrp="1"/>
          </p:cNvSpPr>
          <p:nvPr>
            <p:ph type="sldNum" sz="quarter" idx="12"/>
          </p:nvPr>
        </p:nvSpPr>
        <p:spPr/>
        <p:txBody>
          <a:bodyPr/>
          <a:lstStyle/>
          <a:p>
            <a:pPr lvl="0"/>
            <a:fld id="{3A5008AE-77C3-44AF-9914-E1B980342807}" type="slidenum">
              <a:t>‹#›</a:t>
            </a:fld>
            <a:endParaRPr lang="zh-TW"/>
          </a:p>
        </p:txBody>
      </p:sp>
    </p:spTree>
    <p:extLst>
      <p:ext uri="{BB962C8B-B14F-4D97-AF65-F5344CB8AC3E}">
        <p14:creationId xmlns:p14="http://schemas.microsoft.com/office/powerpoint/2010/main" val="2743414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lvl="0"/>
            <a:endParaRPr lang="zh-TW"/>
          </a:p>
        </p:txBody>
      </p:sp>
      <p:sp>
        <p:nvSpPr>
          <p:cNvPr id="3" name="頁尾版面配置區 2"/>
          <p:cNvSpPr>
            <a:spLocks noGrp="1"/>
          </p:cNvSpPr>
          <p:nvPr>
            <p:ph type="ftr" sz="quarter" idx="11"/>
          </p:nvPr>
        </p:nvSpPr>
        <p:spPr/>
        <p:txBody>
          <a:bodyPr/>
          <a:lstStyle/>
          <a:p>
            <a:pPr lvl="0"/>
            <a:endParaRPr lang="zh-TW"/>
          </a:p>
        </p:txBody>
      </p:sp>
      <p:sp>
        <p:nvSpPr>
          <p:cNvPr id="4" name="投影片編號版面配置區 3"/>
          <p:cNvSpPr>
            <a:spLocks noGrp="1"/>
          </p:cNvSpPr>
          <p:nvPr>
            <p:ph type="sldNum" sz="quarter" idx="12"/>
          </p:nvPr>
        </p:nvSpPr>
        <p:spPr/>
        <p:txBody>
          <a:bodyPr/>
          <a:lstStyle/>
          <a:p>
            <a:pPr lvl="0"/>
            <a:fld id="{CC42C669-FCE4-428E-AE0E-A7A15983938D}" type="slidenum">
              <a:t>‹#›</a:t>
            </a:fld>
            <a:endParaRPr lang="zh-TW"/>
          </a:p>
        </p:txBody>
      </p:sp>
    </p:spTree>
    <p:extLst>
      <p:ext uri="{BB962C8B-B14F-4D97-AF65-F5344CB8AC3E}">
        <p14:creationId xmlns:p14="http://schemas.microsoft.com/office/powerpoint/2010/main" val="26699293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lvl="0"/>
            <a:endParaRPr lang="zh-TW"/>
          </a:p>
        </p:txBody>
      </p:sp>
      <p:sp>
        <p:nvSpPr>
          <p:cNvPr id="6" name="頁尾版面配置區 5"/>
          <p:cNvSpPr>
            <a:spLocks noGrp="1"/>
          </p:cNvSpPr>
          <p:nvPr>
            <p:ph type="ftr" sz="quarter" idx="11"/>
          </p:nvPr>
        </p:nvSpPr>
        <p:spPr/>
        <p:txBody>
          <a:bodyPr/>
          <a:lstStyle/>
          <a:p>
            <a:pPr lvl="0"/>
            <a:endParaRPr lang="zh-TW"/>
          </a:p>
        </p:txBody>
      </p:sp>
      <p:sp>
        <p:nvSpPr>
          <p:cNvPr id="7" name="投影片編號版面配置區 6"/>
          <p:cNvSpPr>
            <a:spLocks noGrp="1"/>
          </p:cNvSpPr>
          <p:nvPr>
            <p:ph type="sldNum" sz="quarter" idx="12"/>
          </p:nvPr>
        </p:nvSpPr>
        <p:spPr/>
        <p:txBody>
          <a:bodyPr/>
          <a:lstStyle/>
          <a:p>
            <a:pPr lvl="0"/>
            <a:fld id="{18ACE5E5-8F39-4D22-BBA7-72A2951F5569}" type="slidenum">
              <a:t>‹#›</a:t>
            </a:fld>
            <a:endParaRPr lang="zh-TW"/>
          </a:p>
        </p:txBody>
      </p:sp>
    </p:spTree>
    <p:extLst>
      <p:ext uri="{BB962C8B-B14F-4D97-AF65-F5344CB8AC3E}">
        <p14:creationId xmlns:p14="http://schemas.microsoft.com/office/powerpoint/2010/main" val="5531616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lvl="0"/>
            <a:endParaRPr lang="zh-TW"/>
          </a:p>
        </p:txBody>
      </p:sp>
      <p:sp>
        <p:nvSpPr>
          <p:cNvPr id="6" name="頁尾版面配置區 5"/>
          <p:cNvSpPr>
            <a:spLocks noGrp="1"/>
          </p:cNvSpPr>
          <p:nvPr>
            <p:ph type="ftr" sz="quarter" idx="11"/>
          </p:nvPr>
        </p:nvSpPr>
        <p:spPr/>
        <p:txBody>
          <a:bodyPr/>
          <a:lstStyle/>
          <a:p>
            <a:pPr lvl="0"/>
            <a:endParaRPr lang="zh-TW"/>
          </a:p>
        </p:txBody>
      </p:sp>
      <p:sp>
        <p:nvSpPr>
          <p:cNvPr id="7" name="投影片編號版面配置區 6"/>
          <p:cNvSpPr>
            <a:spLocks noGrp="1"/>
          </p:cNvSpPr>
          <p:nvPr>
            <p:ph type="sldNum" sz="quarter" idx="12"/>
          </p:nvPr>
        </p:nvSpPr>
        <p:spPr/>
        <p:txBody>
          <a:bodyPr/>
          <a:lstStyle/>
          <a:p>
            <a:pPr lvl="0"/>
            <a:fld id="{EF6E7682-2565-47BE-8485-A4791349D949}" type="slidenum">
              <a:t>‹#›</a:t>
            </a:fld>
            <a:endParaRPr lang="zh-TW"/>
          </a:p>
        </p:txBody>
      </p:sp>
    </p:spTree>
    <p:extLst>
      <p:ext uri="{BB962C8B-B14F-4D97-AF65-F5344CB8AC3E}">
        <p14:creationId xmlns:p14="http://schemas.microsoft.com/office/powerpoint/2010/main" val="2899695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標題版面配置區 1"/>
          <p:cNvSpPr txBox="1">
            <a:spLocks noGrp="1"/>
          </p:cNvSpPr>
          <p:nvPr>
            <p:ph type="title"/>
          </p:nvPr>
        </p:nvSpPr>
        <p:spPr>
          <a:xfrm>
            <a:off x="457200" y="274320"/>
            <a:ext cx="8229600" cy="1143000"/>
          </a:xfrm>
          <a:prstGeom prst="rect">
            <a:avLst/>
          </a:prstGeom>
          <a:noFill/>
          <a:ln>
            <a:noFill/>
          </a:ln>
        </p:spPr>
        <p:txBody>
          <a:bodyPr vert="horz" lIns="90000" tIns="46800" rIns="90000" bIns="46800" anchor="ctr" anchorCtr="0" compatLnSpc="1"/>
          <a:lstStyle>
            <a:defPPr lvl="0">
              <a:buNone/>
            </a:defPPr>
            <a:lvl1pPr lvl="0">
              <a:buNone/>
            </a:lvl1pPr>
          </a:lstStyle>
          <a:p>
            <a:endParaRPr lang="en-US" altLang="zh-TW"/>
          </a:p>
        </p:txBody>
      </p:sp>
      <p:sp>
        <p:nvSpPr>
          <p:cNvPr id="3" name="文字版面配置區 2"/>
          <p:cNvSpPr txBox="1">
            <a:spLocks noGrp="1"/>
          </p:cNvSpPr>
          <p:nvPr>
            <p:ph type="body" idx="1"/>
          </p:nvPr>
        </p:nvSpPr>
        <p:spPr>
          <a:xfrm>
            <a:off x="457200" y="1600200"/>
            <a:ext cx="8229600" cy="4525920"/>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799"/>
              </a:spcBef>
              <a:spcAft>
                <a:spcPts val="0"/>
              </a:spcAft>
              <a:buClr>
                <a:srgbClr val="000000"/>
              </a:buClr>
              <a:buSzPct val="100000"/>
              <a:buFont typeface="Arial"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3200" b="0" i="0" u="none" strike="noStrike" baseline="0">
                <a:ln>
                  <a:noFill/>
                </a:ln>
                <a:solidFill>
                  <a:srgbClr val="000000"/>
                </a:solidFill>
                <a:latin typeface="Arial" pitchFamily="2"/>
                <a:ea typeface="新細明體" pitchFamily="18"/>
                <a:cs typeface="新細明體" pitchFamily="18"/>
              </a:defRPr>
            </a:defPPr>
            <a:lvl1pPr marL="342720" marR="0" lvl="0" indent="-342720" algn="l" rtl="0" hangingPunct="1">
              <a:lnSpc>
                <a:spcPct val="100000"/>
              </a:lnSpc>
              <a:spcBef>
                <a:spcPts val="799"/>
              </a:spcBef>
              <a:spcAft>
                <a:spcPts val="0"/>
              </a:spcAft>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3200" b="0" i="0" u="none" strike="noStrike" baseline="0">
                <a:ln>
                  <a:noFill/>
                </a:ln>
                <a:solidFill>
                  <a:srgbClr val="000000"/>
                </a:solidFill>
                <a:latin typeface="Arial" pitchFamily="2"/>
                <a:ea typeface="新細明體" pitchFamily="18"/>
                <a:cs typeface="新細明體" pitchFamily="18"/>
              </a:defRPr>
            </a:lvl1pPr>
            <a:lvl2pPr marL="742680" marR="0" lvl="1" indent="-285480" algn="l" rtl="0" hangingPunct="1">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2800" b="0" i="0" u="none" strike="noStrike" baseline="0">
                <a:ln>
                  <a:noFill/>
                </a:ln>
                <a:solidFill>
                  <a:srgbClr val="000000"/>
                </a:solidFill>
                <a:latin typeface="Arial" pitchFamily="2"/>
                <a:ea typeface="新細明體" pitchFamily="18"/>
                <a:cs typeface="新細明體" pitchFamily="18"/>
              </a:defRPr>
            </a:lvl2pPr>
            <a:lvl3pPr marL="1143000" marR="0" lvl="2" indent="-228600" algn="l" rtl="0" hangingPunct="1">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2400" b="0" i="0" u="none" strike="noStrike" baseline="0">
                <a:ln>
                  <a:noFill/>
                </a:ln>
                <a:solidFill>
                  <a:srgbClr val="000000"/>
                </a:solidFill>
                <a:latin typeface="Arial" pitchFamily="2"/>
                <a:ea typeface="新細明體" pitchFamily="18"/>
                <a:cs typeface="新細明體" pitchFamily="18"/>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000" b="0" i="0" u="none" strike="noStrike" baseline="0">
                <a:ln>
                  <a:noFill/>
                </a:ln>
                <a:solidFill>
                  <a:srgbClr val="000000"/>
                </a:solidFill>
                <a:latin typeface="Arial" pitchFamily="2"/>
                <a:ea typeface="新細明體" pitchFamily="18"/>
                <a:cs typeface="新細明體" pitchFamily="18"/>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a:p>
        </p:txBody>
      </p:sp>
      <p:sp>
        <p:nvSpPr>
          <p:cNvPr id="4" name="日期版面配置區 3"/>
          <p:cNvSpPr txBox="1">
            <a:spLocks noGrp="1"/>
          </p:cNvSpPr>
          <p:nvPr>
            <p:ph type="dt" sz="half" idx="2"/>
          </p:nvPr>
        </p:nvSpPr>
        <p:spPr>
          <a:xfrm>
            <a:off x="456839" y="6244920"/>
            <a:ext cx="2133720" cy="476280"/>
          </a:xfrm>
          <a:prstGeom prst="rect">
            <a:avLst/>
          </a:prstGeom>
          <a:noFill/>
          <a:ln>
            <a:noFill/>
          </a:ln>
        </p:spPr>
        <p:txBody>
          <a:bodyPr vert="horz" wrap="square" lIns="90000" tIns="46800" rIns="90000" bIns="4680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zh-TW" sz="1800" b="0" i="0" u="none" strike="noStrike" baseline="0">
                <a:solidFill>
                  <a:srgbClr val="000000"/>
                </a:solidFill>
                <a:latin typeface="Arial" pitchFamily="18"/>
                <a:ea typeface="新細明體" pitchFamily="18"/>
                <a:cs typeface="新細明體" pitchFamily="18"/>
              </a:defRPr>
            </a:lvl1pPr>
          </a:lstStyle>
          <a:p>
            <a:pPr lvl="0"/>
            <a:endParaRPr lang="zh-TW"/>
          </a:p>
        </p:txBody>
      </p:sp>
      <p:sp>
        <p:nvSpPr>
          <p:cNvPr id="5" name="頁尾版面配置區 4"/>
          <p:cNvSpPr txBox="1">
            <a:spLocks noGrp="1"/>
          </p:cNvSpPr>
          <p:nvPr>
            <p:ph type="ftr" sz="quarter" idx="3"/>
          </p:nvPr>
        </p:nvSpPr>
        <p:spPr>
          <a:xfrm>
            <a:off x="3124079" y="6244920"/>
            <a:ext cx="2895839" cy="476280"/>
          </a:xfrm>
          <a:prstGeom prst="rect">
            <a:avLst/>
          </a:prstGeom>
          <a:noFill/>
          <a:ln>
            <a:noFill/>
          </a:ln>
        </p:spPr>
        <p:txBody>
          <a:bodyPr vert="horz" wrap="square" lIns="90000" tIns="46800" rIns="90000" bIns="4680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zh-TW" sz="1800" b="0" i="0" u="none" strike="noStrike" baseline="0">
                <a:solidFill>
                  <a:srgbClr val="000000"/>
                </a:solidFill>
                <a:latin typeface="Arial" pitchFamily="18"/>
                <a:ea typeface="新細明體" pitchFamily="18"/>
                <a:cs typeface="新細明體" pitchFamily="18"/>
              </a:defRPr>
            </a:lvl1pPr>
          </a:lstStyle>
          <a:p>
            <a:pPr lvl="0"/>
            <a:endParaRPr lang="zh-TW"/>
          </a:p>
        </p:txBody>
      </p:sp>
      <p:sp>
        <p:nvSpPr>
          <p:cNvPr id="6" name="投影片編號版面配置區 5"/>
          <p:cNvSpPr txBox="1">
            <a:spLocks noGrp="1"/>
          </p:cNvSpPr>
          <p:nvPr>
            <p:ph type="sldNum" sz="quarter" idx="4"/>
          </p:nvPr>
        </p:nvSpPr>
        <p:spPr>
          <a:xfrm>
            <a:off x="6552719" y="6244920"/>
            <a:ext cx="2133720" cy="476280"/>
          </a:xfrm>
          <a:prstGeom prst="rect">
            <a:avLst/>
          </a:prstGeom>
          <a:noFill/>
          <a:ln>
            <a:noFill/>
          </a:ln>
        </p:spPr>
        <p:txBody>
          <a:bodyPr vert="horz" wrap="square" lIns="90000" tIns="46800" rIns="90000" bIns="4680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zh-TW" sz="1800" b="0" i="0" u="none" strike="noStrike" baseline="0">
                <a:solidFill>
                  <a:srgbClr val="000000"/>
                </a:solidFill>
                <a:latin typeface="Arial" pitchFamily="18"/>
                <a:ea typeface="新細明體" pitchFamily="18"/>
                <a:cs typeface="新細明體" pitchFamily="18"/>
              </a:defRPr>
            </a:lvl1pPr>
          </a:lstStyle>
          <a:p>
            <a:pPr lvl="0"/>
            <a:fld id="{405E2052-5642-4E77-9826-FF16AA695B03}" type="slidenum">
              <a:t>‹#›</a:t>
            </a:fld>
            <a:endParaRPr 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indent="0" algn="ctr" rtl="0" hangingPunct="1">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altLang="zh-TW" sz="4400" b="0" i="0" u="none" strike="noStrike" baseline="0">
          <a:ln>
            <a:noFill/>
          </a:ln>
          <a:solidFill>
            <a:srgbClr val="000000"/>
          </a:solidFill>
          <a:latin typeface="Arial" pitchFamily="18"/>
          <a:ea typeface="新細明體" pitchFamily="18"/>
        </a:defRPr>
      </a:lvl1pPr>
    </p:titleStyle>
    <p:bodyStyle>
      <a:lvl1pPr marL="0" marR="0" indent="0" algn="l" rtl="0" hangingPunct="1">
        <a:lnSpc>
          <a:spcPct val="100000"/>
        </a:lnSpc>
        <a:spcBef>
          <a:spcPts val="79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en-US" altLang="zh-TW" sz="3200" b="0" i="0" u="none" strike="noStrike" baseline="0">
          <a:ln>
            <a:noFill/>
          </a:ln>
          <a:solidFill>
            <a:srgbClr val="000000"/>
          </a:solidFill>
          <a:latin typeface="Arial" pitchFamily="18"/>
          <a:ea typeface="新細明體" pitchFamily="18"/>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m.facebook.com/story.php?story_fbid=1634194916611171&amp;id=183392245024786&amp;refsrc=http%3A%2F%2Fwww.google.com.tw%2F&amp;_rd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Picture 4"/>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
        <p:nvSpPr>
          <p:cNvPr id="3" name="標題 2"/>
          <p:cNvSpPr txBox="1">
            <a:spLocks noGrp="1"/>
          </p:cNvSpPr>
          <p:nvPr>
            <p:ph type="title" idx="4294967295"/>
          </p:nvPr>
        </p:nvSpPr>
        <p:spPr>
          <a:xfrm>
            <a:off x="468360" y="2133360"/>
            <a:ext cx="8424720" cy="1469880"/>
          </a:xfrm>
        </p:spPr>
        <p:txBody>
          <a:bodyPr wrap="square"/>
          <a:lstStyle>
            <a:defPPr lvl="0">
              <a:buNone/>
            </a:defPPr>
            <a:lvl1pPr lvl="0">
              <a:buNone/>
            </a:lvl1pPr>
          </a:lstStyle>
          <a:p>
            <a:pPr lvl="0"/>
            <a:r>
              <a:rPr lang="zh-TW" altLang="en-US" sz="6600">
                <a:solidFill>
                  <a:srgbClr val="FF3300"/>
                </a:solidFill>
                <a:ea typeface="標楷體" pitchFamily="65"/>
              </a:rPr>
              <a:t>雲林縣政府</a:t>
            </a:r>
            <a:br>
              <a:rPr lang="zh-TW" altLang="en-US" sz="6600">
                <a:solidFill>
                  <a:srgbClr val="FF3300"/>
                </a:solidFill>
                <a:ea typeface="標楷體" pitchFamily="65"/>
              </a:rPr>
            </a:br>
            <a:r>
              <a:rPr lang="zh-TW" altLang="en-US" sz="6600">
                <a:solidFill>
                  <a:srgbClr val="FF3300"/>
                </a:solidFill>
                <a:ea typeface="標楷體" pitchFamily="65"/>
              </a:rPr>
              <a:t>兒童及少年性剝削</a:t>
            </a:r>
            <a:br>
              <a:rPr lang="zh-TW" altLang="en-US" sz="6600">
                <a:solidFill>
                  <a:srgbClr val="FF3300"/>
                </a:solidFill>
                <a:ea typeface="標楷體" pitchFamily="65"/>
              </a:rPr>
            </a:br>
            <a:r>
              <a:rPr lang="zh-TW" altLang="en-US" sz="6600">
                <a:solidFill>
                  <a:srgbClr val="FF3300"/>
                </a:solidFill>
                <a:ea typeface="標楷體" pitchFamily="65"/>
              </a:rPr>
              <a:t>防制宣導</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pic>
        <p:nvPicPr>
          <p:cNvPr id="2" name="Picture 4"/>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
        <p:nvSpPr>
          <p:cNvPr id="3" name="標題 2"/>
          <p:cNvSpPr txBox="1">
            <a:spLocks noGrp="1"/>
          </p:cNvSpPr>
          <p:nvPr>
            <p:ph type="title" idx="4294967295"/>
          </p:nvPr>
        </p:nvSpPr>
        <p:spPr>
          <a:xfrm>
            <a:off x="1403280" y="259920"/>
            <a:ext cx="6696000" cy="1143000"/>
          </a:xfrm>
        </p:spPr>
        <p:txBody>
          <a:bodyPr wrap="square"/>
          <a:lstStyle>
            <a:defPPr lvl="0">
              <a:buNone/>
            </a:defPPr>
            <a:lvl1pPr lvl="0">
              <a:buNone/>
            </a:lvl1pPr>
          </a:lstStyle>
          <a:p>
            <a:pPr lvl="0"/>
            <a:r>
              <a:rPr lang="en-US" altLang="zh-TW" sz="3600">
                <a:ea typeface="標楷體" pitchFamily="65"/>
              </a:rPr>
              <a:t>【</a:t>
            </a:r>
            <a:r>
              <a:rPr lang="zh-TW" altLang="en-US" sz="3600">
                <a:ea typeface="標楷體" pitchFamily="65"/>
              </a:rPr>
              <a:t>兒少色情不只是色情，</a:t>
            </a:r>
            <a:br>
              <a:rPr lang="zh-TW" altLang="en-US" sz="3600">
                <a:ea typeface="標楷體" pitchFamily="65"/>
              </a:rPr>
            </a:br>
            <a:r>
              <a:rPr lang="zh-TW" altLang="en-US" sz="3600">
                <a:ea typeface="標楷體" pitchFamily="65"/>
              </a:rPr>
              <a:t>是真實孩子被性侵的證據</a:t>
            </a:r>
            <a:r>
              <a:rPr lang="en-US" altLang="zh-TW" sz="3600">
                <a:ea typeface="標楷體" pitchFamily="65"/>
              </a:rPr>
              <a:t>】</a:t>
            </a:r>
          </a:p>
        </p:txBody>
      </p:sp>
      <p:sp>
        <p:nvSpPr>
          <p:cNvPr id="4" name="文字版面配置區 3"/>
          <p:cNvSpPr txBox="1">
            <a:spLocks noGrp="1"/>
          </p:cNvSpPr>
          <p:nvPr>
            <p:ph type="body" idx="4294967295"/>
          </p:nvPr>
        </p:nvSpPr>
        <p:spPr>
          <a:xfrm>
            <a:off x="279000" y="1574280"/>
            <a:ext cx="8642520" cy="1081080"/>
          </a:xfrm>
        </p:spPr>
        <p:txBody>
          <a:bodyPr wrap="square"/>
          <a:lstStyle>
            <a:defPPr marL="342720" marR="0" lvl="0" indent="-342720" algn="l" rtl="0" hangingPunct="1">
              <a:lnSpc>
                <a:spcPct val="100000"/>
              </a:lnSpc>
              <a:spcBef>
                <a:spcPts val="799"/>
              </a:spcBef>
              <a:spcAft>
                <a:spcPts val="0"/>
              </a:spcAft>
              <a:buClr>
                <a:srgbClr val="000000"/>
              </a:buClr>
              <a:buSzPct val="100000"/>
              <a:buFont typeface="Arial"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3200" b="0" i="0" u="none" strike="noStrike" baseline="0">
                <a:ln>
                  <a:noFill/>
                </a:ln>
                <a:solidFill>
                  <a:srgbClr val="000000"/>
                </a:solidFill>
                <a:latin typeface="Arial" pitchFamily="2"/>
                <a:ea typeface="新細明體" pitchFamily="18"/>
                <a:cs typeface="新細明體" pitchFamily="18"/>
              </a:defRPr>
            </a:defPPr>
            <a:lvl1pPr marL="342720" marR="0" lvl="0" indent="-342720" algn="l" rtl="0" hangingPunct="1">
              <a:lnSpc>
                <a:spcPct val="100000"/>
              </a:lnSpc>
              <a:spcBef>
                <a:spcPts val="799"/>
              </a:spcBef>
              <a:spcAft>
                <a:spcPts val="0"/>
              </a:spcAft>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3200" b="0" i="0" u="none" strike="noStrike" baseline="0">
                <a:ln>
                  <a:noFill/>
                </a:ln>
                <a:solidFill>
                  <a:srgbClr val="000000"/>
                </a:solidFill>
                <a:latin typeface="Arial" pitchFamily="2"/>
                <a:ea typeface="新細明體" pitchFamily="18"/>
                <a:cs typeface="新細明體" pitchFamily="18"/>
              </a:defRPr>
            </a:lvl1pPr>
            <a:lvl2pPr marL="742680" marR="0" lvl="1" indent="-285480" algn="l" rtl="0" hangingPunct="1">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2800" b="0" i="0" u="none" strike="noStrike" baseline="0">
                <a:ln>
                  <a:noFill/>
                </a:ln>
                <a:solidFill>
                  <a:srgbClr val="000000"/>
                </a:solidFill>
                <a:latin typeface="Arial" pitchFamily="2"/>
                <a:ea typeface="新細明體" pitchFamily="18"/>
                <a:cs typeface="新細明體" pitchFamily="18"/>
              </a:defRPr>
            </a:lvl2pPr>
            <a:lvl3pPr marL="1143000" marR="0" lvl="2" indent="-228600" algn="l" rtl="0" hangingPunct="1">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2400" b="0" i="0" u="none" strike="noStrike" baseline="0">
                <a:ln>
                  <a:noFill/>
                </a:ln>
                <a:solidFill>
                  <a:srgbClr val="000000"/>
                </a:solidFill>
                <a:latin typeface="Arial" pitchFamily="2"/>
                <a:ea typeface="新細明體" pitchFamily="18"/>
                <a:cs typeface="新細明體" pitchFamily="18"/>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000" b="0" i="0" u="none" strike="noStrike" baseline="0">
                <a:ln>
                  <a:noFill/>
                </a:ln>
                <a:solidFill>
                  <a:srgbClr val="000000"/>
                </a:solidFill>
                <a:latin typeface="Arial" pitchFamily="2"/>
                <a:ea typeface="新細明體" pitchFamily="18"/>
                <a:cs typeface="新細明體" pitchFamily="18"/>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9pPr>
          </a:lstStyle>
          <a:p>
            <a:pPr lvl="0">
              <a:spcBef>
                <a:spcPts val="697"/>
              </a:spcBef>
              <a:buNone/>
            </a:pPr>
            <a:r>
              <a:rPr lang="en-US" altLang="zh-TW" sz="2800">
                <a:solidFill>
                  <a:srgbClr val="9900CC"/>
                </a:solidFill>
                <a:latin typeface="標楷體" pitchFamily="65"/>
                <a:ea typeface="標楷體" pitchFamily="65"/>
              </a:rPr>
              <a:t>3.</a:t>
            </a:r>
            <a:r>
              <a:rPr lang="zh-TW" altLang="en-US" sz="2800">
                <a:solidFill>
                  <a:srgbClr val="9900CC"/>
                </a:solidFill>
                <a:latin typeface="標楷體" pitchFamily="65"/>
                <a:ea typeface="標楷體" pitchFamily="65"/>
              </a:rPr>
              <a:t>拍攝、製造兒童或少年為性交或猥褻行為之圖畫、照片、影片、影帶、光碟、電子訊號或其他物品。</a:t>
            </a:r>
          </a:p>
        </p:txBody>
      </p:sp>
      <p:sp>
        <p:nvSpPr>
          <p:cNvPr id="5" name="手繪多邊形 4"/>
          <p:cNvSpPr/>
          <p:nvPr/>
        </p:nvSpPr>
        <p:spPr>
          <a:xfrm>
            <a:off x="324000" y="2781360"/>
            <a:ext cx="8642160" cy="1081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l" rtl="0" hangingPunct="1">
              <a:lnSpc>
                <a:spcPct val="100000"/>
              </a:lnSpc>
              <a:spcBef>
                <a:spcPts val="4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sz="2000" b="1" i="0" u="none" strike="noStrike" baseline="0">
                <a:ln>
                  <a:noFill/>
                </a:ln>
                <a:solidFill>
                  <a:srgbClr val="0000FF"/>
                </a:solidFill>
                <a:latin typeface="標楷體" pitchFamily="65"/>
                <a:ea typeface="標楷體" pitchFamily="65"/>
                <a:cs typeface="標楷體" pitchFamily="65"/>
              </a:rPr>
              <a:t>我知道有人正在看這些影像，看著我，看那些當我還是個小女孩時，被相機留下的被性虐的影像。我想抹除這一切。我想停止這一切。但我無能為力，就像當初面對我叔叔那樣無能為力。－AMY19歲，網路兒少性剝削受害者。</a:t>
            </a:r>
            <a:r>
              <a:rPr lang="zh-TW" sz="2000" b="0" i="0" u="none" strike="noStrike" baseline="0">
                <a:ln>
                  <a:noFill/>
                </a:ln>
                <a:solidFill>
                  <a:srgbClr val="000000"/>
                </a:solidFill>
                <a:latin typeface="Arial" pitchFamily="18"/>
                <a:ea typeface="標楷體" pitchFamily="65"/>
                <a:cs typeface="標楷體" pitchFamily="65"/>
              </a:rPr>
              <a:t>兒少性侵事件在世界各地每天都在發生著，網路讓問題變得更嚴重及複雜，一旦這些影像被拍下上傳到網路，對受害者和其家庭來說，是一場無法停止的夢魘，而每當影像被瀏覽一次，受害者好像一再地被性侵，這個事件似乎沒有結束的一天。</a:t>
            </a:r>
          </a:p>
        </p:txBody>
      </p:sp>
      <p:sp>
        <p:nvSpPr>
          <p:cNvPr id="6" name="手繪多邊形 5"/>
          <p:cNvSpPr/>
          <p:nvPr/>
        </p:nvSpPr>
        <p:spPr>
          <a:xfrm>
            <a:off x="900000" y="5300639"/>
            <a:ext cx="5329440" cy="1081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342720" marR="0" lvl="0" indent="-342720" algn="ctr" rtl="0" hangingPunct="1">
              <a:lnSpc>
                <a:spcPct val="100000"/>
              </a:lnSpc>
              <a:spcBef>
                <a:spcPts val="649"/>
              </a:spcBef>
              <a:spcAft>
                <a:spcPts val="0"/>
              </a:spcAft>
              <a:buNone/>
              <a:tabLst>
                <a:tab pos="342720" algn="l"/>
                <a:tab pos="1257120" algn="l"/>
                <a:tab pos="2171520" algn="l"/>
                <a:tab pos="3085919" algn="l"/>
                <a:tab pos="4000320" algn="l"/>
                <a:tab pos="4914720" algn="l"/>
                <a:tab pos="5829119" algn="l"/>
                <a:tab pos="6743519" algn="l"/>
                <a:tab pos="7657920" algn="l"/>
                <a:tab pos="8572320" algn="l"/>
                <a:tab pos="9486720" algn="l"/>
                <a:tab pos="10401120" algn="l"/>
              </a:tabLst>
            </a:pPr>
            <a:r>
              <a:rPr lang="zh-TW" sz="2600" b="1" i="0" u="none" strike="noStrike" baseline="0">
                <a:ln>
                  <a:noFill/>
                </a:ln>
                <a:solidFill>
                  <a:srgbClr val="FF0000"/>
                </a:solidFill>
                <a:latin typeface="標楷體" pitchFamily="65"/>
                <a:ea typeface="標楷體" pitchFamily="65"/>
                <a:cs typeface="標楷體" pitchFamily="65"/>
              </a:rPr>
              <a:t>發現疑似案例</a:t>
            </a:r>
          </a:p>
          <a:p>
            <a:pPr marL="342720" marR="0" lvl="0" indent="-342720" algn="ctr" rtl="0" hangingPunct="1">
              <a:lnSpc>
                <a:spcPct val="100000"/>
              </a:lnSpc>
              <a:spcBef>
                <a:spcPts val="649"/>
              </a:spcBef>
              <a:spcAft>
                <a:spcPts val="0"/>
              </a:spcAft>
              <a:buNone/>
              <a:tabLst>
                <a:tab pos="342720" algn="l"/>
                <a:tab pos="1257120" algn="l"/>
                <a:tab pos="2171520" algn="l"/>
                <a:tab pos="3085919" algn="l"/>
                <a:tab pos="4000320" algn="l"/>
                <a:tab pos="4914720" algn="l"/>
                <a:tab pos="5829119" algn="l"/>
                <a:tab pos="6743519" algn="l"/>
                <a:tab pos="7657920" algn="l"/>
                <a:tab pos="8572320" algn="l"/>
                <a:tab pos="9486720" algn="l"/>
                <a:tab pos="10401120" algn="l"/>
              </a:tabLst>
            </a:pPr>
            <a:r>
              <a:rPr lang="zh-TW" sz="2600" b="1" i="0" u="none" strike="noStrike" baseline="0">
                <a:ln>
                  <a:noFill/>
                </a:ln>
                <a:solidFill>
                  <a:srgbClr val="FF0000"/>
                </a:solidFill>
                <a:latin typeface="標楷體" pitchFamily="65"/>
                <a:ea typeface="標楷體" pitchFamily="65"/>
                <a:cs typeface="標楷體" pitchFamily="65"/>
              </a:rPr>
              <a:t>請撥打110或保護專線113舉報~</a:t>
            </a:r>
          </a:p>
        </p:txBody>
      </p:sp>
      <p:pic>
        <p:nvPicPr>
          <p:cNvPr id="7" name=""/>
          <p:cNvPicPr>
            <a:picLocks noChangeAspect="1"/>
          </p:cNvPicPr>
          <p:nvPr/>
        </p:nvPicPr>
        <p:blipFill>
          <a:blip r:embed="rId4">
            <a:lum/>
            <a:alphaModFix/>
          </a:blip>
          <a:srcRect/>
          <a:stretch>
            <a:fillRect/>
          </a:stretch>
        </p:blipFill>
        <p:spPr>
          <a:xfrm>
            <a:off x="6337440" y="4770360"/>
            <a:ext cx="2806560" cy="20876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pic>
        <p:nvPicPr>
          <p:cNvPr id="2" name="Picture 4"/>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
        <p:nvSpPr>
          <p:cNvPr id="3" name="標題 2"/>
          <p:cNvSpPr txBox="1">
            <a:spLocks noGrp="1"/>
          </p:cNvSpPr>
          <p:nvPr>
            <p:ph type="title" idx="4294967295"/>
          </p:nvPr>
        </p:nvSpPr>
        <p:spPr>
          <a:xfrm>
            <a:off x="108000" y="259920"/>
            <a:ext cx="8229600" cy="1143000"/>
          </a:xfrm>
        </p:spPr>
        <p:txBody>
          <a:bodyPr wrap="square"/>
          <a:lstStyle>
            <a:defPPr lvl="0">
              <a:buNone/>
            </a:defPPr>
            <a:lvl1pPr lvl="0">
              <a:buNone/>
            </a:lvl1pPr>
          </a:lstStyle>
          <a:p>
            <a:pPr lvl="0"/>
            <a:r>
              <a:rPr lang="en-US" altLang="zh-TW" sz="3600">
                <a:ea typeface="標楷體" pitchFamily="65"/>
              </a:rPr>
              <a:t>【</a:t>
            </a:r>
            <a:r>
              <a:rPr lang="zh-TW" altLang="en-US" sz="3600">
                <a:ea typeface="標楷體" pitchFamily="65"/>
              </a:rPr>
              <a:t>透過利益交換在性活動中利用兒少，即是對兒少之性剝削</a:t>
            </a:r>
            <a:r>
              <a:rPr lang="en-US" altLang="zh-TW" sz="3600">
                <a:ea typeface="標楷體" pitchFamily="65"/>
              </a:rPr>
              <a:t>】</a:t>
            </a:r>
          </a:p>
        </p:txBody>
      </p:sp>
      <p:sp>
        <p:nvSpPr>
          <p:cNvPr id="4" name="文字版面配置區 3"/>
          <p:cNvSpPr txBox="1">
            <a:spLocks noGrp="1"/>
          </p:cNvSpPr>
          <p:nvPr>
            <p:ph type="body" idx="4294967295"/>
          </p:nvPr>
        </p:nvSpPr>
        <p:spPr>
          <a:xfrm>
            <a:off x="755280" y="1628280"/>
            <a:ext cx="7715160" cy="1181160"/>
          </a:xfrm>
        </p:spPr>
        <p:txBody>
          <a:bodyPr wrap="square"/>
          <a:lstStyle>
            <a:defPPr marL="342720" marR="0" lvl="0" indent="-342720" algn="l" rtl="0" hangingPunct="1">
              <a:lnSpc>
                <a:spcPct val="100000"/>
              </a:lnSpc>
              <a:spcBef>
                <a:spcPts val="799"/>
              </a:spcBef>
              <a:spcAft>
                <a:spcPts val="0"/>
              </a:spcAft>
              <a:buClr>
                <a:srgbClr val="000000"/>
              </a:buClr>
              <a:buSzPct val="100000"/>
              <a:buFont typeface="Arial"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3200" b="0" i="0" u="none" strike="noStrike" baseline="0">
                <a:ln>
                  <a:noFill/>
                </a:ln>
                <a:solidFill>
                  <a:srgbClr val="000000"/>
                </a:solidFill>
                <a:latin typeface="Arial" pitchFamily="2"/>
                <a:ea typeface="新細明體" pitchFamily="18"/>
                <a:cs typeface="新細明體" pitchFamily="18"/>
              </a:defRPr>
            </a:defPPr>
            <a:lvl1pPr marL="342720" marR="0" lvl="0" indent="-342720" algn="l" rtl="0" hangingPunct="1">
              <a:lnSpc>
                <a:spcPct val="100000"/>
              </a:lnSpc>
              <a:spcBef>
                <a:spcPts val="799"/>
              </a:spcBef>
              <a:spcAft>
                <a:spcPts val="0"/>
              </a:spcAft>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3200" b="0" i="0" u="none" strike="noStrike" baseline="0">
                <a:ln>
                  <a:noFill/>
                </a:ln>
                <a:solidFill>
                  <a:srgbClr val="000000"/>
                </a:solidFill>
                <a:latin typeface="Arial" pitchFamily="2"/>
                <a:ea typeface="新細明體" pitchFamily="18"/>
                <a:cs typeface="新細明體" pitchFamily="18"/>
              </a:defRPr>
            </a:lvl1pPr>
            <a:lvl2pPr marL="742680" marR="0" lvl="1" indent="-285480" algn="l" rtl="0" hangingPunct="1">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2800" b="0" i="0" u="none" strike="noStrike" baseline="0">
                <a:ln>
                  <a:noFill/>
                </a:ln>
                <a:solidFill>
                  <a:srgbClr val="000000"/>
                </a:solidFill>
                <a:latin typeface="Arial" pitchFamily="2"/>
                <a:ea typeface="新細明體" pitchFamily="18"/>
                <a:cs typeface="新細明體" pitchFamily="18"/>
              </a:defRPr>
            </a:lvl2pPr>
            <a:lvl3pPr marL="1143000" marR="0" lvl="2" indent="-228600" algn="l" rtl="0" hangingPunct="1">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2400" b="0" i="0" u="none" strike="noStrike" baseline="0">
                <a:ln>
                  <a:noFill/>
                </a:ln>
                <a:solidFill>
                  <a:srgbClr val="000000"/>
                </a:solidFill>
                <a:latin typeface="Arial" pitchFamily="2"/>
                <a:ea typeface="新細明體" pitchFamily="18"/>
                <a:cs typeface="新細明體" pitchFamily="18"/>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000" b="0" i="0" u="none" strike="noStrike" baseline="0">
                <a:ln>
                  <a:noFill/>
                </a:ln>
                <a:solidFill>
                  <a:srgbClr val="000000"/>
                </a:solidFill>
                <a:latin typeface="Arial" pitchFamily="2"/>
                <a:ea typeface="新細明體" pitchFamily="18"/>
                <a:cs typeface="新細明體" pitchFamily="18"/>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9pPr>
          </a:lstStyle>
          <a:p>
            <a:pPr lvl="0">
              <a:spcBef>
                <a:spcPts val="697"/>
              </a:spcBef>
              <a:buNone/>
            </a:pPr>
            <a:r>
              <a:rPr lang="en-US" altLang="zh-TW" sz="2800">
                <a:solidFill>
                  <a:srgbClr val="9900CC"/>
                </a:solidFill>
                <a:latin typeface="標楷體" pitchFamily="65"/>
                <a:ea typeface="標楷體" pitchFamily="65"/>
              </a:rPr>
              <a:t>4.</a:t>
            </a:r>
            <a:r>
              <a:rPr lang="zh-TW" altLang="en-US" sz="2800">
                <a:solidFill>
                  <a:srgbClr val="9900CC"/>
                </a:solidFill>
                <a:latin typeface="標楷體" pitchFamily="65"/>
                <a:ea typeface="標楷體" pitchFamily="65"/>
              </a:rPr>
              <a:t>利用兒童或少年從事坐檯陪酒或涉及色情之伴遊、伴唱、伴舞等侍應工作。</a:t>
            </a:r>
          </a:p>
        </p:txBody>
      </p:sp>
      <p:sp>
        <p:nvSpPr>
          <p:cNvPr id="5" name="手繪多邊形 4"/>
          <p:cNvSpPr/>
          <p:nvPr/>
        </p:nvSpPr>
        <p:spPr>
          <a:xfrm>
            <a:off x="684359" y="2708280"/>
            <a:ext cx="8002440" cy="2305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l" rtl="0" hangingPunct="1">
              <a:lnSpc>
                <a:spcPct val="100000"/>
              </a:lnSpc>
              <a:spcBef>
                <a:spcPts val="4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sz="2000" b="1" i="0" u="none" strike="noStrike" baseline="0">
                <a:ln>
                  <a:noFill/>
                </a:ln>
                <a:solidFill>
                  <a:srgbClr val="0000FF"/>
                </a:solidFill>
                <a:latin typeface="標楷體" pitchFamily="65"/>
                <a:ea typeface="標楷體" pitchFamily="65"/>
                <a:cs typeface="標楷體" pitchFamily="65"/>
              </a:rPr>
              <a:t>去年底某宮廟舉辦慶典，疑似找未成年脫衣舞女郎跳舞，警方獲報前往蒐證處理，帶回2名小姐、1名司機、1名婦人，查驗身分赫然發現「小姐」未滿18歲，警方訊後依妨害風化、兒童及少年性剝削防制條例移送法辦。</a:t>
            </a:r>
            <a:r>
              <a:rPr lang="zh-TW" sz="2000" b="0" i="0" u="none" strike="noStrike" baseline="0">
                <a:ln>
                  <a:noFill/>
                </a:ln>
                <a:solidFill>
                  <a:srgbClr val="000000"/>
                </a:solidFill>
                <a:latin typeface="標楷體" pitchFamily="65"/>
                <a:ea typeface="標楷體" pitchFamily="65"/>
                <a:cs typeface="標楷體" pitchFamily="65"/>
              </a:rPr>
              <a:t>特別強調~在兒少事件中，使用援交或性交易這個詞是不適當的，我們必須理解因為兒少的心智發展未臻成熟，只要是兒少都應該特別被保護，任何人都不該對他們做性剝削的行為，這對兒少來說是一種權力不平等的剝削！</a:t>
            </a:r>
          </a:p>
        </p:txBody>
      </p:sp>
      <p:sp>
        <p:nvSpPr>
          <p:cNvPr id="6" name="手繪多邊形 5"/>
          <p:cNvSpPr/>
          <p:nvPr/>
        </p:nvSpPr>
        <p:spPr>
          <a:xfrm>
            <a:off x="684359" y="5229360"/>
            <a:ext cx="5329080" cy="1007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342720" marR="0" lvl="0" indent="-342720" algn="ctr" rtl="0" hangingPunct="1">
              <a:lnSpc>
                <a:spcPct val="100000"/>
              </a:lnSpc>
              <a:spcBef>
                <a:spcPts val="649"/>
              </a:spcBef>
              <a:spcAft>
                <a:spcPts val="0"/>
              </a:spcAft>
              <a:buNone/>
              <a:tabLst>
                <a:tab pos="342720" algn="l"/>
                <a:tab pos="1257120" algn="l"/>
                <a:tab pos="2171520" algn="l"/>
                <a:tab pos="3085919" algn="l"/>
                <a:tab pos="4000320" algn="l"/>
                <a:tab pos="4914720" algn="l"/>
                <a:tab pos="5829119" algn="l"/>
                <a:tab pos="6743519" algn="l"/>
                <a:tab pos="7657920" algn="l"/>
                <a:tab pos="8572320" algn="l"/>
                <a:tab pos="9486720" algn="l"/>
                <a:tab pos="10401120" algn="l"/>
              </a:tabLst>
            </a:pPr>
            <a:r>
              <a:rPr lang="zh-TW" sz="2600" b="1" i="0" u="none" strike="noStrike" baseline="0">
                <a:ln>
                  <a:noFill/>
                </a:ln>
                <a:solidFill>
                  <a:srgbClr val="FF0000"/>
                </a:solidFill>
                <a:latin typeface="標楷體" pitchFamily="65"/>
                <a:ea typeface="標楷體" pitchFamily="65"/>
                <a:cs typeface="標楷體" pitchFamily="65"/>
              </a:rPr>
              <a:t>發現疑似案例</a:t>
            </a:r>
          </a:p>
          <a:p>
            <a:pPr marL="342720" marR="0" lvl="0" indent="-342720" algn="ctr" rtl="0" hangingPunct="1">
              <a:lnSpc>
                <a:spcPct val="100000"/>
              </a:lnSpc>
              <a:spcBef>
                <a:spcPts val="649"/>
              </a:spcBef>
              <a:spcAft>
                <a:spcPts val="0"/>
              </a:spcAft>
              <a:buNone/>
              <a:tabLst>
                <a:tab pos="342720" algn="l"/>
                <a:tab pos="1257120" algn="l"/>
                <a:tab pos="2171520" algn="l"/>
                <a:tab pos="3085919" algn="l"/>
                <a:tab pos="4000320" algn="l"/>
                <a:tab pos="4914720" algn="l"/>
                <a:tab pos="5829119" algn="l"/>
                <a:tab pos="6743519" algn="l"/>
                <a:tab pos="7657920" algn="l"/>
                <a:tab pos="8572320" algn="l"/>
                <a:tab pos="9486720" algn="l"/>
                <a:tab pos="10401120" algn="l"/>
              </a:tabLst>
            </a:pPr>
            <a:r>
              <a:rPr lang="zh-TW" sz="2600" b="1" i="0" u="none" strike="noStrike" baseline="0">
                <a:ln>
                  <a:noFill/>
                </a:ln>
                <a:solidFill>
                  <a:srgbClr val="FF0000"/>
                </a:solidFill>
                <a:latin typeface="標楷體" pitchFamily="65"/>
                <a:ea typeface="標楷體" pitchFamily="65"/>
                <a:cs typeface="標楷體" pitchFamily="65"/>
              </a:rPr>
              <a:t>請撥打110或保護專線113舉報~</a:t>
            </a:r>
          </a:p>
        </p:txBody>
      </p:sp>
      <p:pic>
        <p:nvPicPr>
          <p:cNvPr id="7" name=""/>
          <p:cNvPicPr>
            <a:picLocks noChangeAspect="1"/>
          </p:cNvPicPr>
          <p:nvPr/>
        </p:nvPicPr>
        <p:blipFill>
          <a:blip r:embed="rId4">
            <a:lum/>
            <a:alphaModFix/>
          </a:blip>
          <a:srcRect/>
          <a:stretch>
            <a:fillRect/>
          </a:stretch>
        </p:blipFill>
        <p:spPr>
          <a:xfrm>
            <a:off x="6227640" y="4797360"/>
            <a:ext cx="2916359" cy="206063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l="3032" t="1614" r="3754"/>
          <a:stretch>
            <a:fillRect/>
          </a:stretch>
        </p:blipFill>
        <p:spPr>
          <a:xfrm>
            <a:off x="57240" y="549360"/>
            <a:ext cx="8893080" cy="53211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l="3037" t="1578" r="1446"/>
          <a:stretch>
            <a:fillRect/>
          </a:stretch>
        </p:blipFill>
        <p:spPr>
          <a:xfrm>
            <a:off x="87480" y="776159"/>
            <a:ext cx="9036000" cy="53895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l="3038" t="1319" r="1446"/>
          <a:stretch>
            <a:fillRect/>
          </a:stretch>
        </p:blipFill>
        <p:spPr>
          <a:xfrm>
            <a:off x="0" y="620640"/>
            <a:ext cx="9144000" cy="56167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pic>
        <p:nvPicPr>
          <p:cNvPr id="2" name="Picture 4"/>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
        <p:nvSpPr>
          <p:cNvPr id="3" name="標題 2"/>
          <p:cNvSpPr txBox="1">
            <a:spLocks noGrp="1"/>
          </p:cNvSpPr>
          <p:nvPr>
            <p:ph type="title" idx="4294967295"/>
          </p:nvPr>
        </p:nvSpPr>
        <p:spPr>
          <a:xfrm>
            <a:off x="468360" y="620280"/>
            <a:ext cx="8229600" cy="1143000"/>
          </a:xfrm>
        </p:spPr>
        <p:txBody>
          <a:bodyPr wrap="square"/>
          <a:lstStyle>
            <a:defPPr lvl="0">
              <a:buNone/>
            </a:defPPr>
            <a:lvl1pPr lvl="0">
              <a:buNone/>
            </a:lvl1pPr>
          </a:lstStyle>
          <a:p>
            <a:pPr lvl="0"/>
            <a:r>
              <a:rPr lang="zh-TW" altLang="en-US" sz="4800">
                <a:ea typeface="標楷體" pitchFamily="65"/>
              </a:rPr>
              <a:t>兒少性剝削相關影片資源</a:t>
            </a:r>
          </a:p>
        </p:txBody>
      </p:sp>
      <p:sp>
        <p:nvSpPr>
          <p:cNvPr id="4" name="文字版面配置區 3"/>
          <p:cNvSpPr txBox="1">
            <a:spLocks noGrp="1"/>
          </p:cNvSpPr>
          <p:nvPr>
            <p:ph type="body" idx="4294967295"/>
          </p:nvPr>
        </p:nvSpPr>
        <p:spPr>
          <a:xfrm>
            <a:off x="395280" y="1988639"/>
            <a:ext cx="8229600" cy="4526280"/>
          </a:xfrm>
        </p:spPr>
        <p:txBody>
          <a:bodyPr wrap="square"/>
          <a:lstStyle>
            <a:defPPr marL="342720" marR="0" lvl="0" indent="-342720" algn="l" rtl="0" hangingPunct="1">
              <a:lnSpc>
                <a:spcPct val="100000"/>
              </a:lnSpc>
              <a:spcBef>
                <a:spcPts val="799"/>
              </a:spcBef>
              <a:spcAft>
                <a:spcPts val="0"/>
              </a:spcAft>
              <a:buClr>
                <a:srgbClr val="000000"/>
              </a:buClr>
              <a:buSzPct val="100000"/>
              <a:buFont typeface="Arial"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3200" b="0" i="0" u="none" strike="noStrike" baseline="0">
                <a:ln>
                  <a:noFill/>
                </a:ln>
                <a:solidFill>
                  <a:srgbClr val="000000"/>
                </a:solidFill>
                <a:latin typeface="Arial" pitchFamily="2"/>
                <a:ea typeface="新細明體" pitchFamily="18"/>
                <a:cs typeface="新細明體" pitchFamily="18"/>
              </a:defRPr>
            </a:defPPr>
            <a:lvl1pPr marL="342720" marR="0" lvl="0" indent="-342720" algn="l" rtl="0" hangingPunct="1">
              <a:lnSpc>
                <a:spcPct val="100000"/>
              </a:lnSpc>
              <a:spcBef>
                <a:spcPts val="799"/>
              </a:spcBef>
              <a:spcAft>
                <a:spcPts val="0"/>
              </a:spcAft>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3200" b="0" i="0" u="none" strike="noStrike" baseline="0">
                <a:ln>
                  <a:noFill/>
                </a:ln>
                <a:solidFill>
                  <a:srgbClr val="000000"/>
                </a:solidFill>
                <a:latin typeface="Arial" pitchFamily="2"/>
                <a:ea typeface="新細明體" pitchFamily="18"/>
                <a:cs typeface="新細明體" pitchFamily="18"/>
              </a:defRPr>
            </a:lvl1pPr>
            <a:lvl2pPr marL="742680" marR="0" lvl="1" indent="-285480" algn="l" rtl="0" hangingPunct="1">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2800" b="0" i="0" u="none" strike="noStrike" baseline="0">
                <a:ln>
                  <a:noFill/>
                </a:ln>
                <a:solidFill>
                  <a:srgbClr val="000000"/>
                </a:solidFill>
                <a:latin typeface="Arial" pitchFamily="2"/>
                <a:ea typeface="新細明體" pitchFamily="18"/>
                <a:cs typeface="新細明體" pitchFamily="18"/>
              </a:defRPr>
            </a:lvl2pPr>
            <a:lvl3pPr marL="1143000" marR="0" lvl="2" indent="-228600" algn="l" rtl="0" hangingPunct="1">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2400" b="0" i="0" u="none" strike="noStrike" baseline="0">
                <a:ln>
                  <a:noFill/>
                </a:ln>
                <a:solidFill>
                  <a:srgbClr val="000000"/>
                </a:solidFill>
                <a:latin typeface="Arial" pitchFamily="2"/>
                <a:ea typeface="新細明體" pitchFamily="18"/>
                <a:cs typeface="新細明體" pitchFamily="18"/>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000" b="0" i="0" u="none" strike="noStrike" baseline="0">
                <a:ln>
                  <a:noFill/>
                </a:ln>
                <a:solidFill>
                  <a:srgbClr val="000000"/>
                </a:solidFill>
                <a:latin typeface="Arial" pitchFamily="2"/>
                <a:ea typeface="新細明體" pitchFamily="18"/>
                <a:cs typeface="新細明體" pitchFamily="18"/>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9pPr>
          </a:lstStyle>
          <a:p>
            <a:pPr marL="0" lvl="0" indent="0">
              <a:buFont typeface="標楷體" pitchFamily="65"/>
            </a:pPr>
            <a:r>
              <a:rPr lang="en-US" altLang="zh-TW">
                <a:latin typeface="標楷體" pitchFamily="65"/>
                <a:ea typeface="標楷體" pitchFamily="65"/>
              </a:rPr>
              <a:t>iWIN</a:t>
            </a:r>
            <a:r>
              <a:rPr lang="zh-TW" altLang="en-US">
                <a:latin typeface="標楷體" pitchFamily="65"/>
                <a:ea typeface="標楷體" pitchFamily="65"/>
              </a:rPr>
              <a:t>小尖兵的銀河冒險奇航</a:t>
            </a:r>
            <a:r>
              <a:rPr lang="en-US" altLang="zh-TW">
                <a:latin typeface="標楷體" pitchFamily="65"/>
                <a:ea typeface="標楷體" pitchFamily="65"/>
              </a:rPr>
              <a:t>-</a:t>
            </a:r>
            <a:r>
              <a:rPr lang="zh-TW" altLang="en-US">
                <a:latin typeface="標楷體" pitchFamily="65"/>
                <a:ea typeface="標楷體" pitchFamily="65"/>
              </a:rPr>
              <a:t>自拍星球</a:t>
            </a:r>
          </a:p>
          <a:p>
            <a:pPr marL="0" lvl="0" indent="0">
              <a:spcBef>
                <a:spcPts val="598"/>
              </a:spcBef>
              <a:buNone/>
            </a:pPr>
            <a:r>
              <a:rPr lang="en-US" altLang="zh-TW" sz="2400">
                <a:solidFill>
                  <a:srgbClr val="009999"/>
                </a:solidFill>
                <a:latin typeface="標楷體" pitchFamily="65"/>
                <a:ea typeface="標楷體" pitchFamily="65"/>
              </a:rPr>
              <a:t>(</a:t>
            </a:r>
            <a:r>
              <a:rPr lang="en-US" altLang="zh-TW" sz="2400">
                <a:solidFill>
                  <a:srgbClr val="009999"/>
                </a:solidFill>
                <a:latin typeface="標楷體" pitchFamily="65"/>
                <a:ea typeface="標楷體" pitchFamily="65"/>
                <a:hlinkClick r:id="rId4"/>
              </a:rPr>
              <a:t>https://m.facebook.com/story.php?story_fbid=1634194916611171&amp;id=183392245024786&amp;refsrc=http%3A%2F%2Fwww.google.com.tw%2F&amp;_rdr</a:t>
            </a:r>
            <a:r>
              <a:rPr lang="en-US" altLang="zh-TW" sz="2400">
                <a:solidFill>
                  <a:srgbClr val="009999"/>
                </a:solidFill>
                <a:latin typeface="標楷體" pitchFamily="65"/>
                <a:ea typeface="標楷體" pitchFamily="65"/>
              </a:rPr>
              <a:t>)</a:t>
            </a:r>
          </a:p>
          <a:p>
            <a:pPr marL="0" lvl="0" indent="0">
              <a:lnSpc>
                <a:spcPct val="50000"/>
              </a:lnSpc>
              <a:spcBef>
                <a:spcPts val="598"/>
              </a:spcBef>
              <a:buNone/>
            </a:pPr>
            <a:endParaRPr lang="zh-TW" altLang="en-US" sz="2400">
              <a:solidFill>
                <a:srgbClr val="99CC00"/>
              </a:solidFill>
              <a:latin typeface="標楷體" pitchFamily="65"/>
              <a:ea typeface="標楷體" pitchFamily="65"/>
            </a:endParaRPr>
          </a:p>
          <a:p>
            <a:pPr marL="0" lvl="0" indent="0">
              <a:buFont typeface="標楷體" pitchFamily="65"/>
            </a:pPr>
            <a:r>
              <a:rPr lang="zh-TW" altLang="en-US">
                <a:latin typeface="標楷體" pitchFamily="65"/>
                <a:ea typeface="標楷體" pitchFamily="65"/>
              </a:rPr>
              <a:t>有些東西是不能跟好友分享的！</a:t>
            </a:r>
            <a:r>
              <a:rPr lang="en-US" altLang="zh-TW">
                <a:latin typeface="標楷體" pitchFamily="65"/>
                <a:ea typeface="標楷體" pitchFamily="65"/>
              </a:rPr>
              <a:t>(</a:t>
            </a:r>
            <a:r>
              <a:rPr lang="zh-TW" altLang="en-US">
                <a:latin typeface="標楷體" pitchFamily="65"/>
                <a:ea typeface="標楷體" pitchFamily="65"/>
              </a:rPr>
              <a:t>蔡阿嘎</a:t>
            </a:r>
            <a:r>
              <a:rPr lang="en-US" altLang="zh-TW">
                <a:latin typeface="標楷體" pitchFamily="65"/>
                <a:ea typeface="標楷體" pitchFamily="65"/>
              </a:rPr>
              <a:t>)</a:t>
            </a:r>
          </a:p>
          <a:p>
            <a:pPr marL="0" lvl="0" indent="0">
              <a:spcBef>
                <a:spcPts val="598"/>
              </a:spcBef>
              <a:buNone/>
            </a:pPr>
            <a:r>
              <a:rPr lang="en-US" altLang="zh-TW" sz="2400">
                <a:solidFill>
                  <a:srgbClr val="009999"/>
                </a:solidFill>
                <a:latin typeface="標楷體" pitchFamily="65"/>
                <a:ea typeface="標楷體" pitchFamily="65"/>
              </a:rPr>
              <a:t>(https://www.youtube.com/watch?v=S6orcKz1Nas)</a:t>
            </a:r>
          </a:p>
          <a:p>
            <a:pPr marL="0" lvl="0" indent="0">
              <a:spcBef>
                <a:spcPts val="598"/>
              </a:spcBef>
              <a:buNone/>
            </a:pPr>
            <a:endParaRPr lang="zh-TW" altLang="en-US" sz="2400">
              <a:solidFill>
                <a:srgbClr val="009999"/>
              </a:solidFill>
              <a:latin typeface="標楷體" pitchFamily="65"/>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副標題 1"/>
          <p:cNvSpPr txBox="1">
            <a:spLocks noGrp="1"/>
          </p:cNvSpPr>
          <p:nvPr>
            <p:ph type="subTitle" idx="4294967295"/>
          </p:nvPr>
        </p:nvSpPr>
        <p:spPr>
          <a:xfrm>
            <a:off x="1258920" y="6005519"/>
            <a:ext cx="6400799" cy="312480"/>
          </a:xfrm>
        </p:spPr>
        <p:txBody>
          <a:bodyPr lIns="0" tIns="0" rIns="0" bIns="0"/>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altLang="zh-TW">
              <a:latin typeface="Arial" pitchFamily="18"/>
            </a:endParaRPr>
          </a:p>
        </p:txBody>
      </p:sp>
      <p:pic>
        <p:nvPicPr>
          <p:cNvPr id="3" name=""/>
          <p:cNvPicPr>
            <a:picLocks noChangeAspect="1"/>
          </p:cNvPicPr>
          <p:nvPr/>
        </p:nvPicPr>
        <p:blipFill>
          <a:blip r:embed="rId3">
            <a:lum/>
            <a:alphaModFix/>
          </a:blip>
          <a:srcRect/>
          <a:stretch>
            <a:fillRect/>
          </a:stretch>
        </p:blipFill>
        <p:spPr>
          <a:xfrm>
            <a:off x="468360" y="0"/>
            <a:ext cx="8177040" cy="6854760"/>
          </a:xfrm>
          <a:prstGeom prst="rect">
            <a:avLst/>
          </a:prstGeom>
          <a:noFill/>
          <a:ln>
            <a:noFill/>
          </a:ln>
        </p:spPr>
      </p:pic>
      <p:sp>
        <p:nvSpPr>
          <p:cNvPr id="4" name="手繪多邊形 3"/>
          <p:cNvSpPr/>
          <p:nvPr/>
        </p:nvSpPr>
        <p:spPr>
          <a:xfrm>
            <a:off x="0" y="5661000"/>
            <a:ext cx="3635279" cy="1197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0" i="0" u="none" strike="noStrike" baseline="0">
              <a:ln>
                <a:noFill/>
              </a:ln>
              <a:solidFill>
                <a:srgbClr val="000000"/>
              </a:solidFill>
              <a:latin typeface="Arial" pitchFamily="18"/>
              <a:ea typeface="新細明體" pitchFamily="18"/>
              <a:cs typeface="新細明體" pitchFamily="18"/>
            </a:endParaRPr>
          </a:p>
        </p:txBody>
      </p:sp>
      <p:sp>
        <p:nvSpPr>
          <p:cNvPr id="5" name="手繪多邊形 4"/>
          <p:cNvSpPr/>
          <p:nvPr/>
        </p:nvSpPr>
        <p:spPr>
          <a:xfrm>
            <a:off x="250920" y="6078599"/>
            <a:ext cx="2736720" cy="78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123"/>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0" i="0" u="none" strike="noStrike" baseline="0">
              <a:ln>
                <a:noFill/>
              </a:ln>
              <a:solidFill>
                <a:srgbClr val="000000"/>
              </a:solidFill>
              <a:latin typeface="Arial" pitchFamily="18"/>
              <a:ea typeface="新細明體" pitchFamily="18"/>
              <a:cs typeface="新細明體" pitchFamily="18"/>
            </a:endParaRPr>
          </a:p>
          <a:p>
            <a:pPr marL="0" marR="0" lvl="0" indent="0" algn="l" rtl="0" hangingPunct="1">
              <a:lnSpc>
                <a:spcPct val="100000"/>
              </a:lnSpc>
              <a:spcBef>
                <a:spcPts val="1123"/>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0" i="0" u="none" strike="noStrike" baseline="0">
              <a:ln>
                <a:noFill/>
              </a:ln>
              <a:solidFill>
                <a:srgbClr val="000000"/>
              </a:solidFill>
              <a:latin typeface="Arial" pitchFamily="18"/>
              <a:ea typeface="新細明體" pitchFamily="18"/>
              <a:cs typeface="新細明體"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pic>
        <p:nvPicPr>
          <p:cNvPr id="2" name="Picture 4"/>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
        <p:nvSpPr>
          <p:cNvPr id="3" name="標題 2"/>
          <p:cNvSpPr txBox="1">
            <a:spLocks noGrp="1"/>
          </p:cNvSpPr>
          <p:nvPr>
            <p:ph type="title" idx="4294967295"/>
          </p:nvPr>
        </p:nvSpPr>
        <p:spPr>
          <a:xfrm>
            <a:off x="539280" y="620640"/>
            <a:ext cx="8207640" cy="1470239"/>
          </a:xfrm>
        </p:spPr>
        <p:txBody>
          <a:bodyPr wrap="square"/>
          <a:lstStyle>
            <a:defPPr lvl="0">
              <a:buNone/>
            </a:defPPr>
            <a:lvl1pPr lvl="0">
              <a:buNone/>
            </a:lvl1pPr>
          </a:lstStyle>
          <a:p>
            <a:pPr lvl="0"/>
            <a:r>
              <a:rPr lang="en-US" altLang="zh-TW">
                <a:ea typeface="標楷體" pitchFamily="65"/>
              </a:rPr>
              <a:t>《</a:t>
            </a:r>
            <a:r>
              <a:rPr lang="zh-TW" altLang="en-US">
                <a:ea typeface="標楷體" pitchFamily="65"/>
              </a:rPr>
              <a:t>兒童及少年性剝削防制條例</a:t>
            </a:r>
            <a:r>
              <a:rPr lang="en-US" altLang="zh-TW">
                <a:ea typeface="標楷體" pitchFamily="65"/>
              </a:rPr>
              <a:t>》</a:t>
            </a:r>
            <a:r>
              <a:rPr lang="zh-TW" altLang="en-US">
                <a:solidFill>
                  <a:srgbClr val="9900CC"/>
                </a:solidFill>
                <a:ea typeface="標楷體" pitchFamily="65"/>
              </a:rPr>
              <a:t>第二條</a:t>
            </a:r>
          </a:p>
        </p:txBody>
      </p:sp>
      <p:sp>
        <p:nvSpPr>
          <p:cNvPr id="4" name="副標題 3"/>
          <p:cNvSpPr txBox="1">
            <a:spLocks noGrp="1"/>
          </p:cNvSpPr>
          <p:nvPr>
            <p:ph type="subTitle" idx="4294967295"/>
          </p:nvPr>
        </p:nvSpPr>
        <p:spPr>
          <a:xfrm>
            <a:off x="539640" y="2420639"/>
            <a:ext cx="8353440" cy="3311640"/>
          </a:xfrm>
        </p:spPr>
        <p:txBody>
          <a:bodyPr wrap="square"/>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lvl="0" indent="0">
              <a:spcBef>
                <a:spcPts val="550"/>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altLang="en-US" sz="2200" b="1">
                <a:latin typeface="標楷體" pitchFamily="65"/>
                <a:ea typeface="標楷體" pitchFamily="65"/>
              </a:rPr>
              <a:t>本條例所稱兒童或少年性剝削，係指下列行為之一：</a:t>
            </a:r>
          </a:p>
          <a:p>
            <a:pPr marL="0" lvl="0" indent="0">
              <a:spcBef>
                <a:spcPts val="550"/>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altLang="en-US" sz="2200" b="1">
                <a:latin typeface="標楷體" pitchFamily="65"/>
                <a:ea typeface="標楷體" pitchFamily="65"/>
              </a:rPr>
              <a:t>一、使兒童或少年為有對價之性交或猥褻行為。</a:t>
            </a:r>
          </a:p>
          <a:p>
            <a:pPr marL="0" lvl="0" indent="0">
              <a:spcBef>
                <a:spcPts val="550"/>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altLang="en-US" sz="2200" b="1">
                <a:latin typeface="標楷體" pitchFamily="65"/>
                <a:ea typeface="標楷體" pitchFamily="65"/>
              </a:rPr>
              <a:t>二、利用兒童或少年為性交、猥褻之行為，以供人觀覽。</a:t>
            </a:r>
          </a:p>
          <a:p>
            <a:pPr marL="0" lvl="0" indent="0">
              <a:spcBef>
                <a:spcPts val="550"/>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altLang="en-US" sz="2200" b="1">
                <a:latin typeface="標楷體" pitchFamily="65"/>
                <a:ea typeface="標楷體" pitchFamily="65"/>
              </a:rPr>
              <a:t>三、拍攝、製造兒童或少年為性交或猥褻行為之圖畫、照片、影</a:t>
            </a:r>
          </a:p>
          <a:p>
            <a:pPr marL="0" lvl="0" indent="0">
              <a:spcBef>
                <a:spcPts val="550"/>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altLang="en-US" sz="2200" b="1">
                <a:latin typeface="標楷體" pitchFamily="65"/>
                <a:ea typeface="標楷體" pitchFamily="65"/>
              </a:rPr>
              <a:t>    片、影帶、光 碟、電子訊號或其他物品。</a:t>
            </a:r>
          </a:p>
          <a:p>
            <a:pPr marL="0" lvl="0" indent="0">
              <a:spcBef>
                <a:spcPts val="550"/>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altLang="en-US" sz="2200" b="1">
                <a:latin typeface="標楷體" pitchFamily="65"/>
                <a:ea typeface="標楷體" pitchFamily="65"/>
              </a:rPr>
              <a:t>四、利用兒童或少年從事坐檯陪酒或涉及色情之伴遊、伴唱、伴舞</a:t>
            </a:r>
          </a:p>
          <a:p>
            <a:pPr marL="0" lvl="0" indent="0">
              <a:spcBef>
                <a:spcPts val="550"/>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altLang="en-US" sz="2200" b="1">
                <a:latin typeface="標楷體" pitchFamily="65"/>
                <a:ea typeface="標楷體" pitchFamily="65"/>
              </a:rPr>
              <a:t>    等侍應工作。</a:t>
            </a:r>
          </a:p>
          <a:p>
            <a:pPr marL="0" lvl="0" indent="0">
              <a:lnSpc>
                <a:spcPct val="50000"/>
              </a:lnSpc>
              <a:spcBef>
                <a:spcPts val="550"/>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zh-TW" altLang="en-US" sz="2200" b="1">
              <a:latin typeface="標楷體" pitchFamily="65"/>
              <a:ea typeface="標楷體" pitchFamily="65"/>
            </a:endParaRPr>
          </a:p>
          <a:p>
            <a:pPr marL="0" lvl="0" indent="0">
              <a:spcBef>
                <a:spcPts val="550"/>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altLang="en-US" sz="2200" b="1">
                <a:latin typeface="標楷體" pitchFamily="65"/>
                <a:ea typeface="標楷體" pitchFamily="65"/>
              </a:rPr>
              <a:t>    本條例所稱被害人，係指遭受性剝削或疑似遭受性剝削之兒童或少年。</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pic>
        <p:nvPicPr>
          <p:cNvPr id="2" name="Picture 4"/>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
        <p:nvSpPr>
          <p:cNvPr id="3" name="標題 2"/>
          <p:cNvSpPr txBox="1">
            <a:spLocks noGrp="1"/>
          </p:cNvSpPr>
          <p:nvPr>
            <p:ph type="title" idx="4294967295"/>
          </p:nvPr>
        </p:nvSpPr>
        <p:spPr>
          <a:xfrm>
            <a:off x="539640" y="620640"/>
            <a:ext cx="8134560" cy="1470239"/>
          </a:xfrm>
        </p:spPr>
        <p:txBody>
          <a:bodyPr wrap="square"/>
          <a:lstStyle>
            <a:defPPr lvl="0">
              <a:buNone/>
            </a:defPPr>
            <a:lvl1pPr lvl="0">
              <a:buNone/>
            </a:lvl1pPr>
          </a:lstStyle>
          <a:p>
            <a:pPr lvl="0"/>
            <a:r>
              <a:rPr lang="en-US" altLang="zh-TW">
                <a:ea typeface="標楷體" pitchFamily="65"/>
              </a:rPr>
              <a:t>《</a:t>
            </a:r>
            <a:r>
              <a:rPr lang="zh-TW" altLang="en-US">
                <a:ea typeface="標楷體" pitchFamily="65"/>
              </a:rPr>
              <a:t>兒童及少年性剝削防制條例</a:t>
            </a:r>
            <a:r>
              <a:rPr lang="en-US" altLang="zh-TW">
                <a:ea typeface="標楷體" pitchFamily="65"/>
              </a:rPr>
              <a:t>》</a:t>
            </a:r>
            <a:r>
              <a:rPr lang="zh-TW" altLang="en-US">
                <a:solidFill>
                  <a:srgbClr val="9900CC"/>
                </a:solidFill>
                <a:ea typeface="標楷體" pitchFamily="65"/>
              </a:rPr>
              <a:t>第四條</a:t>
            </a:r>
          </a:p>
        </p:txBody>
      </p:sp>
      <p:sp>
        <p:nvSpPr>
          <p:cNvPr id="4" name="副標題 3"/>
          <p:cNvSpPr txBox="1">
            <a:spLocks noGrp="1"/>
          </p:cNvSpPr>
          <p:nvPr>
            <p:ph type="subTitle" idx="4294967295"/>
          </p:nvPr>
        </p:nvSpPr>
        <p:spPr>
          <a:xfrm>
            <a:off x="971280" y="2492280"/>
            <a:ext cx="7521480" cy="3362400"/>
          </a:xfrm>
        </p:spPr>
        <p:txBody>
          <a:bodyPr wrap="square"/>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lvl="0" indent="0">
              <a:spcBef>
                <a:spcPts val="550"/>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altLang="en-US" sz="2200" b="1">
                <a:latin typeface="Arial" pitchFamily="18"/>
                <a:ea typeface="標楷體" pitchFamily="65"/>
              </a:rPr>
              <a:t>高級中等以下學校每學年應辦理兒童及少年性剝削防制教育課程或教育宣導。</a:t>
            </a:r>
          </a:p>
          <a:p>
            <a:pPr marL="0" lvl="0" indent="0">
              <a:lnSpc>
                <a:spcPct val="50000"/>
              </a:lnSpc>
              <a:spcBef>
                <a:spcPts val="550"/>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zh-TW" altLang="en-US" sz="2200" b="1">
              <a:latin typeface="Arial" pitchFamily="18"/>
              <a:ea typeface="標楷體" pitchFamily="65"/>
            </a:endParaRPr>
          </a:p>
          <a:p>
            <a:pPr marL="0" lvl="0" indent="0">
              <a:spcBef>
                <a:spcPts val="550"/>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altLang="en-US" sz="2200" b="1">
                <a:latin typeface="Arial" pitchFamily="18"/>
                <a:ea typeface="標楷體" pitchFamily="65"/>
              </a:rPr>
              <a:t>前項兒童及少年性剝削教育課程或教育宣導內容如下：</a:t>
            </a:r>
          </a:p>
          <a:p>
            <a:pPr marL="0" lvl="0" indent="0">
              <a:spcBef>
                <a:spcPts val="550"/>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altLang="en-US" sz="2200" b="1">
                <a:latin typeface="Arial" pitchFamily="18"/>
                <a:ea typeface="標楷體" pitchFamily="65"/>
              </a:rPr>
              <a:t>一、性不得作為交易對象之宣導。</a:t>
            </a:r>
          </a:p>
          <a:p>
            <a:pPr marL="0" lvl="0" indent="0">
              <a:spcBef>
                <a:spcPts val="550"/>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altLang="en-US" sz="2200" b="1">
                <a:latin typeface="Arial" pitchFamily="18"/>
                <a:ea typeface="標楷體" pitchFamily="65"/>
              </a:rPr>
              <a:t>二、性剝削犯罪之認識。</a:t>
            </a:r>
          </a:p>
          <a:p>
            <a:pPr marL="0" lvl="0" indent="0">
              <a:spcBef>
                <a:spcPts val="550"/>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altLang="en-US" sz="2200" b="1">
                <a:latin typeface="Arial" pitchFamily="18"/>
                <a:ea typeface="標楷體" pitchFamily="65"/>
              </a:rPr>
              <a:t>三、遭受性剝削之處境。</a:t>
            </a:r>
          </a:p>
          <a:p>
            <a:pPr marL="0" lvl="0" indent="0">
              <a:spcBef>
                <a:spcPts val="550"/>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altLang="en-US" sz="2200" b="1">
                <a:latin typeface="Arial" pitchFamily="18"/>
                <a:ea typeface="標楷體" pitchFamily="65"/>
              </a:rPr>
              <a:t>四、網路安全及正確使用網路之知識。</a:t>
            </a:r>
          </a:p>
          <a:p>
            <a:pPr marL="0" lvl="0" indent="0">
              <a:spcBef>
                <a:spcPts val="550"/>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altLang="en-US" sz="2200" b="1">
                <a:latin typeface="Arial" pitchFamily="18"/>
                <a:ea typeface="標楷體" pitchFamily="65"/>
              </a:rPr>
              <a:t>五、其他有關性剝削防制事項。</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2" name="Picture 4"/>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
        <p:nvSpPr>
          <p:cNvPr id="3" name="標題 2"/>
          <p:cNvSpPr txBox="1">
            <a:spLocks noGrp="1"/>
          </p:cNvSpPr>
          <p:nvPr>
            <p:ph type="title" idx="4294967295"/>
          </p:nvPr>
        </p:nvSpPr>
        <p:spPr>
          <a:xfrm>
            <a:off x="178920" y="404280"/>
            <a:ext cx="8675640" cy="1143000"/>
          </a:xfrm>
        </p:spPr>
        <p:txBody>
          <a:bodyPr wrap="square"/>
          <a:lstStyle>
            <a:defPPr lvl="0">
              <a:buNone/>
            </a:defPPr>
            <a:lvl1pPr lvl="0">
              <a:buNone/>
            </a:lvl1pPr>
          </a:lstStyle>
          <a:p>
            <a:pPr lvl="0"/>
            <a:r>
              <a:rPr lang="zh-TW" altLang="en-US" sz="3200" b="1">
                <a:ea typeface="標楷體" pitchFamily="65"/>
              </a:rPr>
              <a:t>「兒少性交易」為何更名為「兒少性剝削」？</a:t>
            </a:r>
          </a:p>
        </p:txBody>
      </p:sp>
      <p:sp>
        <p:nvSpPr>
          <p:cNvPr id="4" name="文字版面配置區 3"/>
          <p:cNvSpPr txBox="1">
            <a:spLocks noGrp="1"/>
          </p:cNvSpPr>
          <p:nvPr>
            <p:ph type="body" idx="4294967295"/>
          </p:nvPr>
        </p:nvSpPr>
        <p:spPr>
          <a:xfrm>
            <a:off x="250920" y="1700280"/>
            <a:ext cx="8686800" cy="4525920"/>
          </a:xfrm>
        </p:spPr>
        <p:txBody>
          <a:bodyPr wrap="square"/>
          <a:lstStyle>
            <a:defPPr marL="342720" marR="0" lvl="0" indent="-342720" algn="l" rtl="0" hangingPunct="1">
              <a:lnSpc>
                <a:spcPct val="100000"/>
              </a:lnSpc>
              <a:spcBef>
                <a:spcPts val="799"/>
              </a:spcBef>
              <a:spcAft>
                <a:spcPts val="0"/>
              </a:spcAft>
              <a:buClr>
                <a:srgbClr val="000000"/>
              </a:buClr>
              <a:buSzPct val="100000"/>
              <a:buFont typeface="Arial"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3200" b="0" i="0" u="none" strike="noStrike" baseline="0">
                <a:ln>
                  <a:noFill/>
                </a:ln>
                <a:solidFill>
                  <a:srgbClr val="000000"/>
                </a:solidFill>
                <a:latin typeface="Arial" pitchFamily="2"/>
                <a:ea typeface="新細明體" pitchFamily="18"/>
                <a:cs typeface="新細明體" pitchFamily="18"/>
              </a:defRPr>
            </a:defPPr>
            <a:lvl1pPr marL="342720" marR="0" lvl="0" indent="-342720" algn="l" rtl="0" hangingPunct="1">
              <a:lnSpc>
                <a:spcPct val="100000"/>
              </a:lnSpc>
              <a:spcBef>
                <a:spcPts val="799"/>
              </a:spcBef>
              <a:spcAft>
                <a:spcPts val="0"/>
              </a:spcAft>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3200" b="0" i="0" u="none" strike="noStrike" baseline="0">
                <a:ln>
                  <a:noFill/>
                </a:ln>
                <a:solidFill>
                  <a:srgbClr val="000000"/>
                </a:solidFill>
                <a:latin typeface="Arial" pitchFamily="2"/>
                <a:ea typeface="新細明體" pitchFamily="18"/>
                <a:cs typeface="新細明體" pitchFamily="18"/>
              </a:defRPr>
            </a:lvl1pPr>
            <a:lvl2pPr marL="742680" marR="0" lvl="1" indent="-285480" algn="l" rtl="0" hangingPunct="1">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2800" b="0" i="0" u="none" strike="noStrike" baseline="0">
                <a:ln>
                  <a:noFill/>
                </a:ln>
                <a:solidFill>
                  <a:srgbClr val="000000"/>
                </a:solidFill>
                <a:latin typeface="Arial" pitchFamily="2"/>
                <a:ea typeface="新細明體" pitchFamily="18"/>
                <a:cs typeface="新細明體" pitchFamily="18"/>
              </a:defRPr>
            </a:lvl2pPr>
            <a:lvl3pPr marL="1143000" marR="0" lvl="2" indent="-228600" algn="l" rtl="0" hangingPunct="1">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2400" b="0" i="0" u="none" strike="noStrike" baseline="0">
                <a:ln>
                  <a:noFill/>
                </a:ln>
                <a:solidFill>
                  <a:srgbClr val="000000"/>
                </a:solidFill>
                <a:latin typeface="Arial" pitchFamily="2"/>
                <a:ea typeface="新細明體" pitchFamily="18"/>
                <a:cs typeface="新細明體" pitchFamily="18"/>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000" b="0" i="0" u="none" strike="noStrike" baseline="0">
                <a:ln>
                  <a:noFill/>
                </a:ln>
                <a:solidFill>
                  <a:srgbClr val="000000"/>
                </a:solidFill>
                <a:latin typeface="Arial" pitchFamily="2"/>
                <a:ea typeface="新細明體" pitchFamily="18"/>
                <a:cs typeface="新細明體" pitchFamily="18"/>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9pPr>
          </a:lstStyle>
          <a:p>
            <a:pPr marL="0" lvl="0" indent="0">
              <a:spcBef>
                <a:spcPts val="598"/>
              </a:spcBef>
              <a:buClr>
                <a:srgbClr val="9900CC"/>
              </a:buClr>
              <a:buFont typeface="標楷體" pitchFamily="65"/>
            </a:pPr>
            <a:r>
              <a:rPr lang="zh-TW" altLang="en-US" sz="2400">
                <a:solidFill>
                  <a:srgbClr val="9900CC"/>
                </a:solidFill>
                <a:latin typeface="標楷體" pitchFamily="65"/>
                <a:ea typeface="標楷體" pitchFamily="65"/>
              </a:rPr>
              <a:t>「兒少性交易」往往被理解成「性交易」是兒少「自發」的行為</a:t>
            </a:r>
          </a:p>
          <a:p>
            <a:pPr lvl="0">
              <a:spcBef>
                <a:spcPts val="598"/>
              </a:spcBef>
              <a:buNone/>
            </a:pPr>
            <a:r>
              <a:rPr lang="zh-TW" altLang="en-US" sz="2400">
                <a:latin typeface="標楷體" pitchFamily="65"/>
                <a:ea typeface="標楷體" pitchFamily="65"/>
              </a:rPr>
              <a:t>→忽略兒少與成年人在年齡、身分、經濟條件及社會地位等各方面的權力不對等關係</a:t>
            </a:r>
          </a:p>
          <a:p>
            <a:pPr lvl="0">
              <a:lnSpc>
                <a:spcPct val="40000"/>
              </a:lnSpc>
              <a:spcBef>
                <a:spcPts val="598"/>
              </a:spcBef>
              <a:buNone/>
            </a:pPr>
            <a:r>
              <a:rPr lang="zh-TW" altLang="en-US" sz="2400">
                <a:latin typeface="標楷體" pitchFamily="65"/>
                <a:ea typeface="標楷體" pitchFamily="65"/>
              </a:rPr>
              <a:t> </a:t>
            </a:r>
          </a:p>
          <a:p>
            <a:pPr marL="0" lvl="0" indent="0">
              <a:spcBef>
                <a:spcPts val="598"/>
              </a:spcBef>
              <a:buClr>
                <a:srgbClr val="9900CC"/>
              </a:buClr>
              <a:buFont typeface="標楷體" pitchFamily="65"/>
            </a:pPr>
            <a:r>
              <a:rPr lang="zh-TW" altLang="en-US" sz="2400">
                <a:solidFill>
                  <a:srgbClr val="9900CC"/>
                </a:solidFill>
                <a:latin typeface="標楷體" pitchFamily="65"/>
                <a:ea typeface="標楷體" pitchFamily="65"/>
              </a:rPr>
              <a:t>兒童及少年的心智發展未臻成熟，和他們發生性交易行為，是對兒童及少年的性剝削</a:t>
            </a:r>
            <a:r>
              <a:rPr lang="en-US" altLang="zh-TW" sz="2400">
                <a:solidFill>
                  <a:srgbClr val="9900CC"/>
                </a:solidFill>
                <a:latin typeface="標楷體" pitchFamily="65"/>
                <a:ea typeface="標楷體" pitchFamily="65"/>
              </a:rPr>
              <a:t>(</a:t>
            </a:r>
            <a:r>
              <a:rPr lang="zh-TW" altLang="en-US" sz="2400">
                <a:solidFill>
                  <a:srgbClr val="9900CC"/>
                </a:solidFill>
                <a:latin typeface="標楷體" pitchFamily="65"/>
                <a:ea typeface="標楷體" pitchFamily="65"/>
              </a:rPr>
              <a:t>大法官釋字第</a:t>
            </a:r>
            <a:r>
              <a:rPr lang="en-US" altLang="zh-TW" sz="2400">
                <a:solidFill>
                  <a:srgbClr val="9900CC"/>
                </a:solidFill>
                <a:latin typeface="標楷體" pitchFamily="65"/>
                <a:ea typeface="標楷體" pitchFamily="65"/>
              </a:rPr>
              <a:t>623</a:t>
            </a:r>
            <a:r>
              <a:rPr lang="zh-TW" altLang="en-US" sz="2400">
                <a:solidFill>
                  <a:srgbClr val="9900CC"/>
                </a:solidFill>
                <a:latin typeface="標楷體" pitchFamily="65"/>
                <a:ea typeface="標楷體" pitchFamily="65"/>
              </a:rPr>
              <a:t>號</a:t>
            </a:r>
            <a:r>
              <a:rPr lang="en-US" altLang="zh-TW" sz="2400">
                <a:solidFill>
                  <a:srgbClr val="9900CC"/>
                </a:solidFill>
                <a:latin typeface="標楷體" pitchFamily="65"/>
                <a:ea typeface="標楷體" pitchFamily="65"/>
              </a:rPr>
              <a:t>)</a:t>
            </a:r>
          </a:p>
          <a:p>
            <a:pPr lvl="0">
              <a:spcBef>
                <a:spcPts val="598"/>
              </a:spcBef>
              <a:buNone/>
            </a:pPr>
            <a:r>
              <a:rPr lang="zh-TW" altLang="en-US" sz="2400">
                <a:latin typeface="標楷體" pitchFamily="65"/>
                <a:ea typeface="標楷體" pitchFamily="65"/>
              </a:rPr>
              <a:t>→性剝削之經驗，往往對兒少年產生永久且難以平復的傷害，對社會亦有深遠的負面影響</a:t>
            </a:r>
          </a:p>
          <a:p>
            <a:pPr lvl="0">
              <a:lnSpc>
                <a:spcPct val="50000"/>
              </a:lnSpc>
              <a:spcBef>
                <a:spcPts val="598"/>
              </a:spcBef>
              <a:buNone/>
            </a:pPr>
            <a:endParaRPr lang="zh-TW" altLang="en-US" sz="2400">
              <a:latin typeface="標楷體" pitchFamily="65"/>
              <a:ea typeface="標楷體" pitchFamily="65"/>
            </a:endParaRPr>
          </a:p>
          <a:p>
            <a:pPr lvl="0">
              <a:buNone/>
            </a:pPr>
            <a:r>
              <a:rPr lang="zh-TW" altLang="en-US" sz="2600" b="1">
                <a:solidFill>
                  <a:srgbClr val="FF0000"/>
                </a:solidFill>
                <a:latin typeface="標楷體" pitchFamily="65"/>
                <a:ea typeface="標楷體" pitchFamily="65"/>
              </a:rPr>
              <a:t>＊保護兒童及少年免於因任何非法之性活動而遭致性剝削</a:t>
            </a:r>
            <a:r>
              <a:rPr lang="zh-TW" altLang="en-US">
                <a:latin typeface="" pitchFamily="16"/>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pic>
        <p:nvPicPr>
          <p:cNvPr id="2" name="Picture 4"/>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
        <p:nvSpPr>
          <p:cNvPr id="3" name="標題 2"/>
          <p:cNvSpPr txBox="1">
            <a:spLocks noGrp="1"/>
          </p:cNvSpPr>
          <p:nvPr>
            <p:ph type="title" idx="4294967295"/>
          </p:nvPr>
        </p:nvSpPr>
        <p:spPr>
          <a:xfrm>
            <a:off x="539640" y="764640"/>
            <a:ext cx="8229600" cy="1143000"/>
          </a:xfrm>
        </p:spPr>
        <p:txBody>
          <a:bodyPr wrap="square"/>
          <a:lstStyle>
            <a:defPPr lvl="0">
              <a:buNone/>
            </a:defPPr>
            <a:lvl1pPr lvl="0">
              <a:buNone/>
            </a:lvl1pPr>
          </a:lstStyle>
          <a:p>
            <a:pPr lvl="0"/>
            <a:r>
              <a:rPr lang="en-US" altLang="zh-TW" sz="4000">
                <a:ea typeface="標楷體" pitchFamily="65"/>
              </a:rPr>
              <a:t>《</a:t>
            </a:r>
            <a:r>
              <a:rPr lang="zh-TW" altLang="en-US" sz="4000">
                <a:ea typeface="標楷體" pitchFamily="65"/>
              </a:rPr>
              <a:t>兒童及少年性剝削防制條例</a:t>
            </a:r>
            <a:r>
              <a:rPr lang="en-US" altLang="zh-TW" sz="4000">
                <a:ea typeface="標楷體" pitchFamily="65"/>
              </a:rPr>
              <a:t>》</a:t>
            </a:r>
            <a:br>
              <a:rPr lang="en-US" altLang="zh-TW" sz="4000">
                <a:ea typeface="標楷體" pitchFamily="65"/>
              </a:rPr>
            </a:br>
            <a:r>
              <a:rPr lang="zh-TW" altLang="en-US" sz="4000">
                <a:ea typeface="標楷體" pitchFamily="65"/>
              </a:rPr>
              <a:t>修法重點：</a:t>
            </a:r>
          </a:p>
        </p:txBody>
      </p:sp>
      <p:sp>
        <p:nvSpPr>
          <p:cNvPr id="4" name="文字版面配置區 3"/>
          <p:cNvSpPr txBox="1">
            <a:spLocks noGrp="1"/>
          </p:cNvSpPr>
          <p:nvPr>
            <p:ph type="body" idx="4294967295"/>
          </p:nvPr>
        </p:nvSpPr>
        <p:spPr>
          <a:xfrm>
            <a:off x="1763640" y="2349000"/>
            <a:ext cx="5903999" cy="3527640"/>
          </a:xfrm>
        </p:spPr>
        <p:txBody>
          <a:bodyPr wrap="square"/>
          <a:lstStyle>
            <a:defPPr marL="342720" marR="0" lvl="0" indent="-342720" algn="l" rtl="0" hangingPunct="1">
              <a:lnSpc>
                <a:spcPct val="100000"/>
              </a:lnSpc>
              <a:spcBef>
                <a:spcPts val="799"/>
              </a:spcBef>
              <a:spcAft>
                <a:spcPts val="0"/>
              </a:spcAft>
              <a:buClr>
                <a:srgbClr val="000000"/>
              </a:buClr>
              <a:buSzPct val="100000"/>
              <a:buFont typeface="Arial"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3200" b="0" i="0" u="none" strike="noStrike" baseline="0">
                <a:ln>
                  <a:noFill/>
                </a:ln>
                <a:solidFill>
                  <a:srgbClr val="000000"/>
                </a:solidFill>
                <a:latin typeface="Arial" pitchFamily="2"/>
                <a:ea typeface="新細明體" pitchFamily="18"/>
                <a:cs typeface="新細明體" pitchFamily="18"/>
              </a:defRPr>
            </a:defPPr>
            <a:lvl1pPr marL="342720" marR="0" lvl="0" indent="-342720" algn="l" rtl="0" hangingPunct="1">
              <a:lnSpc>
                <a:spcPct val="100000"/>
              </a:lnSpc>
              <a:spcBef>
                <a:spcPts val="799"/>
              </a:spcBef>
              <a:spcAft>
                <a:spcPts val="0"/>
              </a:spcAft>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3200" b="0" i="0" u="none" strike="noStrike" baseline="0">
                <a:ln>
                  <a:noFill/>
                </a:ln>
                <a:solidFill>
                  <a:srgbClr val="000000"/>
                </a:solidFill>
                <a:latin typeface="Arial" pitchFamily="2"/>
                <a:ea typeface="新細明體" pitchFamily="18"/>
                <a:cs typeface="新細明體" pitchFamily="18"/>
              </a:defRPr>
            </a:lvl1pPr>
            <a:lvl2pPr marL="742680" marR="0" lvl="1" indent="-285480" algn="l" rtl="0" hangingPunct="1">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2800" b="0" i="0" u="none" strike="noStrike" baseline="0">
                <a:ln>
                  <a:noFill/>
                </a:ln>
                <a:solidFill>
                  <a:srgbClr val="000000"/>
                </a:solidFill>
                <a:latin typeface="Arial" pitchFamily="2"/>
                <a:ea typeface="新細明體" pitchFamily="18"/>
                <a:cs typeface="新細明體" pitchFamily="18"/>
              </a:defRPr>
            </a:lvl2pPr>
            <a:lvl3pPr marL="1143000" marR="0" lvl="2" indent="-228600" algn="l" rtl="0" hangingPunct="1">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2400" b="0" i="0" u="none" strike="noStrike" baseline="0">
                <a:ln>
                  <a:noFill/>
                </a:ln>
                <a:solidFill>
                  <a:srgbClr val="000000"/>
                </a:solidFill>
                <a:latin typeface="Arial" pitchFamily="2"/>
                <a:ea typeface="新細明體" pitchFamily="18"/>
                <a:cs typeface="新細明體" pitchFamily="18"/>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000" b="0" i="0" u="none" strike="noStrike" baseline="0">
                <a:ln>
                  <a:noFill/>
                </a:ln>
                <a:solidFill>
                  <a:srgbClr val="000000"/>
                </a:solidFill>
                <a:latin typeface="Arial" pitchFamily="2"/>
                <a:ea typeface="新細明體" pitchFamily="18"/>
                <a:cs typeface="新細明體" pitchFamily="18"/>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9pPr>
          </a:lstStyle>
          <a:p>
            <a:pPr marL="0" lvl="0" indent="0"/>
            <a:r>
              <a:rPr lang="zh-TW" altLang="en-US">
                <a:latin typeface="" pitchFamily="16"/>
                <a:ea typeface="標楷體" pitchFamily="65"/>
              </a:rPr>
              <a:t>擴大性剝削樣態</a:t>
            </a:r>
          </a:p>
          <a:p>
            <a:pPr marL="0" lvl="0" indent="0"/>
            <a:r>
              <a:rPr lang="zh-TW" altLang="en-US">
                <a:latin typeface="" pitchFamily="16"/>
                <a:ea typeface="標楷體" pitchFamily="65"/>
              </a:rPr>
              <a:t>兒少需求才是安置要件</a:t>
            </a:r>
          </a:p>
          <a:p>
            <a:pPr marL="0" lvl="0" indent="0"/>
            <a:r>
              <a:rPr lang="zh-TW" altLang="en-US">
                <a:latin typeface="" pitchFamily="16"/>
                <a:ea typeface="標楷體" pitchFamily="65"/>
              </a:rPr>
              <a:t>提供多元處遇模式</a:t>
            </a:r>
          </a:p>
          <a:p>
            <a:pPr marL="0" lvl="0" indent="0"/>
            <a:r>
              <a:rPr lang="zh-TW" altLang="en-US">
                <a:latin typeface="" pitchFamily="16"/>
                <a:ea typeface="標楷體" pitchFamily="65"/>
              </a:rPr>
              <a:t>增訂司法程序中的兒少保護</a:t>
            </a:r>
          </a:p>
          <a:p>
            <a:pPr marL="0" lvl="0" indent="0"/>
            <a:r>
              <a:rPr lang="zh-TW" altLang="en-US">
                <a:latin typeface="" pitchFamily="16"/>
                <a:ea typeface="標楷體" pitchFamily="65"/>
              </a:rPr>
              <a:t>網路業者需配合檢警調查</a:t>
            </a:r>
          </a:p>
          <a:p>
            <a:pPr marL="0" lvl="0" indent="0"/>
            <a:r>
              <a:rPr lang="zh-TW" altLang="en-US">
                <a:latin typeface="" pitchFamily="16"/>
                <a:ea typeface="標楷體" pitchFamily="65"/>
              </a:rPr>
              <a:t>增加相關罰則</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pic>
        <p:nvPicPr>
          <p:cNvPr id="2" name="Picture 4"/>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
        <p:nvSpPr>
          <p:cNvPr id="3" name="標題 2"/>
          <p:cNvSpPr txBox="1">
            <a:spLocks noGrp="1"/>
          </p:cNvSpPr>
          <p:nvPr>
            <p:ph type="title" idx="4294967295"/>
          </p:nvPr>
        </p:nvSpPr>
        <p:spPr>
          <a:xfrm>
            <a:off x="1979280" y="2204999"/>
            <a:ext cx="5040360" cy="1470239"/>
          </a:xfrm>
        </p:spPr>
        <p:txBody>
          <a:bodyPr wrap="square"/>
          <a:lstStyle>
            <a:defPPr lvl="0">
              <a:buNone/>
            </a:defPPr>
            <a:lvl1pPr lvl="0">
              <a:buNone/>
            </a:lvl1pPr>
          </a:lstStyle>
          <a:p>
            <a:pPr lvl="0"/>
            <a:r>
              <a:rPr lang="zh-TW" altLang="en-US" sz="4800">
                <a:ea typeface="標楷體" pitchFamily="65"/>
              </a:rPr>
              <a:t>兒少性剝削態樣</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pic>
        <p:nvPicPr>
          <p:cNvPr id="2" name="Picture 4"/>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
        <p:nvSpPr>
          <p:cNvPr id="3" name="標題 2"/>
          <p:cNvSpPr txBox="1">
            <a:spLocks noGrp="1"/>
          </p:cNvSpPr>
          <p:nvPr>
            <p:ph type="title" idx="4294967295"/>
          </p:nvPr>
        </p:nvSpPr>
        <p:spPr>
          <a:xfrm>
            <a:off x="0" y="188640"/>
            <a:ext cx="8964720" cy="1469880"/>
          </a:xfrm>
        </p:spPr>
        <p:txBody>
          <a:bodyPr wrap="square"/>
          <a:lstStyle>
            <a:defPPr lvl="0">
              <a:buNone/>
            </a:defPPr>
            <a:lvl1pPr lvl="0">
              <a:buNone/>
            </a:lvl1pPr>
          </a:lstStyle>
          <a:p>
            <a:pPr lvl="0"/>
            <a:r>
              <a:rPr lang="en-US" altLang="zh-TW" sz="3600">
                <a:ea typeface="標楷體" pitchFamily="65"/>
              </a:rPr>
              <a:t>【</a:t>
            </a:r>
            <a:r>
              <a:rPr lang="zh-TW" altLang="en-US" sz="3600">
                <a:ea typeface="標楷體" pitchFamily="65"/>
              </a:rPr>
              <a:t>沒有任何東西能用來換取兒少性的行為</a:t>
            </a:r>
            <a:r>
              <a:rPr lang="en-US" altLang="zh-TW" sz="3600">
                <a:ea typeface="標楷體" pitchFamily="65"/>
              </a:rPr>
              <a:t>】</a:t>
            </a:r>
          </a:p>
        </p:txBody>
      </p:sp>
      <p:sp>
        <p:nvSpPr>
          <p:cNvPr id="4" name="手繪多邊形 3"/>
          <p:cNvSpPr/>
          <p:nvPr/>
        </p:nvSpPr>
        <p:spPr>
          <a:xfrm>
            <a:off x="395280" y="1628639"/>
            <a:ext cx="853272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ctr" rtl="0" hangingPunct="1">
              <a:lnSpc>
                <a:spcPct val="100000"/>
              </a:lnSpc>
              <a:spcBef>
                <a:spcPts val="7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sz="3200" b="0" i="0" u="none" strike="noStrike" baseline="0">
                <a:ln>
                  <a:noFill/>
                </a:ln>
                <a:solidFill>
                  <a:srgbClr val="9900CC"/>
                </a:solidFill>
                <a:latin typeface="標楷體" pitchFamily="65"/>
                <a:ea typeface="標楷體" pitchFamily="65"/>
                <a:cs typeface="標楷體" pitchFamily="65"/>
              </a:rPr>
              <a:t>1.使兒童或少年為有對價之性交或猥褻行為。</a:t>
            </a:r>
          </a:p>
        </p:txBody>
      </p:sp>
      <p:sp>
        <p:nvSpPr>
          <p:cNvPr id="5" name="手繪多邊形 4"/>
          <p:cNvSpPr/>
          <p:nvPr/>
        </p:nvSpPr>
        <p:spPr>
          <a:xfrm>
            <a:off x="826920" y="2276639"/>
            <a:ext cx="7777440" cy="1726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l" rtl="0" hangingPunct="1">
              <a:lnSpc>
                <a:spcPct val="100000"/>
              </a:lnSpc>
              <a:spcBef>
                <a:spcPts val="5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sz="2400" b="0" i="0" u="none" strike="noStrike" baseline="0">
                <a:ln>
                  <a:noFill/>
                </a:ln>
                <a:solidFill>
                  <a:srgbClr val="0000FF"/>
                </a:solidFill>
                <a:latin typeface="Arial" pitchFamily="18"/>
                <a:ea typeface="標楷體" pitchFamily="65"/>
                <a:cs typeface="標楷體" pitchFamily="65"/>
              </a:rPr>
              <a:t>我們常在媒體報導看到援交、性交易或傳播妹這類新聞，但你知道嗎？</a:t>
            </a:r>
            <a:r>
              <a:rPr lang="zh-TW" sz="2400" b="0" i="0" u="none" strike="noStrike" baseline="0">
                <a:ln>
                  <a:noFill/>
                </a:ln>
                <a:solidFill>
                  <a:srgbClr val="000000"/>
                </a:solidFill>
                <a:latin typeface="Arial" pitchFamily="18"/>
                <a:ea typeface="標楷體" pitchFamily="65"/>
                <a:cs typeface="標楷體" pitchFamily="65"/>
              </a:rPr>
              <a:t>只要對象是未成年的兒童或少年，不論是引誘、招募、媒介等（包含網路誘拐），欲以金錢、物質或勞務等任何對價的方式，對未成年兒少做出性交或猥褻的行為都是對兒少的性剝削，是違法的喔！</a:t>
            </a:r>
          </a:p>
        </p:txBody>
      </p:sp>
      <p:sp>
        <p:nvSpPr>
          <p:cNvPr id="6" name="手繪多邊形 5"/>
          <p:cNvSpPr/>
          <p:nvPr/>
        </p:nvSpPr>
        <p:spPr>
          <a:xfrm>
            <a:off x="3635279" y="5229360"/>
            <a:ext cx="5616720" cy="93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ctr" rtl="0" hangingPunct="1">
              <a:lnSpc>
                <a:spcPct val="100000"/>
              </a:lnSpc>
              <a:spcBef>
                <a:spcPts val="6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sz="2600" b="1" i="0" u="none" strike="noStrike" baseline="0">
                <a:ln>
                  <a:noFill/>
                </a:ln>
                <a:solidFill>
                  <a:srgbClr val="FF0000"/>
                </a:solidFill>
                <a:latin typeface="標楷體" pitchFamily="65"/>
                <a:ea typeface="標楷體" pitchFamily="65"/>
                <a:cs typeface="標楷體" pitchFamily="65"/>
              </a:rPr>
              <a:t>發現疑似案例</a:t>
            </a:r>
          </a:p>
          <a:p>
            <a:pPr marL="0" marR="0" lvl="0" indent="0" algn="ctr" rtl="0" hangingPunct="1">
              <a:lnSpc>
                <a:spcPct val="100000"/>
              </a:lnSpc>
              <a:spcBef>
                <a:spcPts val="6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sz="2600" b="1" i="0" u="none" strike="noStrike" baseline="0">
                <a:ln>
                  <a:noFill/>
                </a:ln>
                <a:solidFill>
                  <a:srgbClr val="FF0000"/>
                </a:solidFill>
                <a:latin typeface="標楷體" pitchFamily="65"/>
                <a:ea typeface="標楷體" pitchFamily="65"/>
                <a:cs typeface="標楷體" pitchFamily="65"/>
              </a:rPr>
              <a:t>請撥打110或保護專線113舉報~</a:t>
            </a:r>
          </a:p>
        </p:txBody>
      </p:sp>
      <p:pic>
        <p:nvPicPr>
          <p:cNvPr id="7" name=""/>
          <p:cNvPicPr>
            <a:picLocks noChangeAspect="1"/>
          </p:cNvPicPr>
          <p:nvPr/>
        </p:nvPicPr>
        <p:blipFill>
          <a:blip r:embed="rId4">
            <a:lum/>
            <a:alphaModFix/>
          </a:blip>
          <a:srcRect/>
          <a:stretch>
            <a:fillRect/>
          </a:stretch>
        </p:blipFill>
        <p:spPr>
          <a:xfrm>
            <a:off x="250920" y="4416480"/>
            <a:ext cx="3600360" cy="24415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2" name="Picture 4"/>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
        <p:nvSpPr>
          <p:cNvPr id="3" name="標題 2"/>
          <p:cNvSpPr txBox="1">
            <a:spLocks noGrp="1"/>
          </p:cNvSpPr>
          <p:nvPr>
            <p:ph type="title" idx="4294967295"/>
          </p:nvPr>
        </p:nvSpPr>
        <p:spPr>
          <a:xfrm>
            <a:off x="539640" y="404280"/>
            <a:ext cx="8229600" cy="1143000"/>
          </a:xfrm>
        </p:spPr>
        <p:txBody>
          <a:bodyPr wrap="square"/>
          <a:lstStyle>
            <a:defPPr lvl="0">
              <a:buNone/>
            </a:defPPr>
            <a:lvl1pPr lvl="0">
              <a:buNone/>
            </a:lvl1pPr>
          </a:lstStyle>
          <a:p>
            <a:pPr lvl="0"/>
            <a:r>
              <a:rPr lang="en-US" altLang="zh-TW" sz="3600">
                <a:ea typeface="標楷體" pitchFamily="65"/>
              </a:rPr>
              <a:t>【</a:t>
            </a:r>
            <a:r>
              <a:rPr lang="zh-TW" altLang="en-US" sz="3600">
                <a:ea typeface="標楷體" pitchFamily="65"/>
              </a:rPr>
              <a:t>視訊直播正流行，小心勿觸法！</a:t>
            </a:r>
            <a:r>
              <a:rPr lang="en-US" altLang="zh-TW" sz="3600">
                <a:ea typeface="標楷體" pitchFamily="65"/>
              </a:rPr>
              <a:t>】</a:t>
            </a:r>
          </a:p>
        </p:txBody>
      </p:sp>
      <p:sp>
        <p:nvSpPr>
          <p:cNvPr id="4" name="文字版面配置區 3"/>
          <p:cNvSpPr txBox="1">
            <a:spLocks noGrp="1"/>
          </p:cNvSpPr>
          <p:nvPr>
            <p:ph type="body" idx="4294967295"/>
          </p:nvPr>
        </p:nvSpPr>
        <p:spPr>
          <a:xfrm>
            <a:off x="826920" y="1483919"/>
            <a:ext cx="7715519" cy="1181160"/>
          </a:xfrm>
        </p:spPr>
        <p:txBody>
          <a:bodyPr wrap="square"/>
          <a:lstStyle>
            <a:defPPr marL="342720" marR="0" lvl="0" indent="-342720" algn="l" rtl="0" hangingPunct="1">
              <a:lnSpc>
                <a:spcPct val="100000"/>
              </a:lnSpc>
              <a:spcBef>
                <a:spcPts val="799"/>
              </a:spcBef>
              <a:spcAft>
                <a:spcPts val="0"/>
              </a:spcAft>
              <a:buClr>
                <a:srgbClr val="000000"/>
              </a:buClr>
              <a:buSzPct val="100000"/>
              <a:buFont typeface="Arial"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3200" b="0" i="0" u="none" strike="noStrike" baseline="0">
                <a:ln>
                  <a:noFill/>
                </a:ln>
                <a:solidFill>
                  <a:srgbClr val="000000"/>
                </a:solidFill>
                <a:latin typeface="Arial" pitchFamily="2"/>
                <a:ea typeface="新細明體" pitchFamily="18"/>
                <a:cs typeface="新細明體" pitchFamily="18"/>
              </a:defRPr>
            </a:defPPr>
            <a:lvl1pPr marL="342720" marR="0" lvl="0" indent="-342720" algn="l" rtl="0" hangingPunct="1">
              <a:lnSpc>
                <a:spcPct val="100000"/>
              </a:lnSpc>
              <a:spcBef>
                <a:spcPts val="799"/>
              </a:spcBef>
              <a:spcAft>
                <a:spcPts val="0"/>
              </a:spcAft>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3200" b="0" i="0" u="none" strike="noStrike" baseline="0">
                <a:ln>
                  <a:noFill/>
                </a:ln>
                <a:solidFill>
                  <a:srgbClr val="000000"/>
                </a:solidFill>
                <a:latin typeface="Arial" pitchFamily="2"/>
                <a:ea typeface="新細明體" pitchFamily="18"/>
                <a:cs typeface="新細明體" pitchFamily="18"/>
              </a:defRPr>
            </a:lvl1pPr>
            <a:lvl2pPr marL="742680" marR="0" lvl="1" indent="-285480" algn="l" rtl="0" hangingPunct="1">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2800" b="0" i="0" u="none" strike="noStrike" baseline="0">
                <a:ln>
                  <a:noFill/>
                </a:ln>
                <a:solidFill>
                  <a:srgbClr val="000000"/>
                </a:solidFill>
                <a:latin typeface="Arial" pitchFamily="2"/>
                <a:ea typeface="新細明體" pitchFamily="18"/>
                <a:cs typeface="新細明體" pitchFamily="18"/>
              </a:defRPr>
            </a:lvl2pPr>
            <a:lvl3pPr marL="1143000" marR="0" lvl="2" indent="-228600" algn="l" rtl="0" hangingPunct="1">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2400" b="0" i="0" u="none" strike="noStrike" baseline="0">
                <a:ln>
                  <a:noFill/>
                </a:ln>
                <a:solidFill>
                  <a:srgbClr val="000000"/>
                </a:solidFill>
                <a:latin typeface="Arial" pitchFamily="2"/>
                <a:ea typeface="新細明體" pitchFamily="18"/>
                <a:cs typeface="新細明體" pitchFamily="18"/>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000" b="0" i="0" u="none" strike="noStrike" baseline="0">
                <a:ln>
                  <a:noFill/>
                </a:ln>
                <a:solidFill>
                  <a:srgbClr val="000000"/>
                </a:solidFill>
                <a:latin typeface="Arial" pitchFamily="2"/>
                <a:ea typeface="新細明體" pitchFamily="18"/>
                <a:cs typeface="新細明體" pitchFamily="18"/>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000000"/>
                </a:solidFill>
                <a:latin typeface="Arial" pitchFamily="2"/>
                <a:ea typeface="新細明體" pitchFamily="18"/>
                <a:cs typeface="新細明體" pitchFamily="18"/>
              </a:defRPr>
            </a:lvl9pPr>
          </a:lstStyle>
          <a:p>
            <a:pPr lvl="0">
              <a:buNone/>
            </a:pPr>
            <a:r>
              <a:rPr lang="en-US" altLang="zh-TW">
                <a:solidFill>
                  <a:srgbClr val="9900CC"/>
                </a:solidFill>
                <a:latin typeface="標楷體" pitchFamily="65"/>
                <a:ea typeface="標楷體" pitchFamily="65"/>
              </a:rPr>
              <a:t>2.</a:t>
            </a:r>
            <a:r>
              <a:rPr lang="zh-TW" altLang="en-US">
                <a:solidFill>
                  <a:srgbClr val="9900CC"/>
                </a:solidFill>
                <a:latin typeface="標楷體" pitchFamily="65"/>
                <a:ea typeface="標楷體" pitchFamily="65"/>
              </a:rPr>
              <a:t>利用兒童或少年為性交、猥褻之行為，以供人觀覽。</a:t>
            </a:r>
          </a:p>
        </p:txBody>
      </p:sp>
      <p:sp>
        <p:nvSpPr>
          <p:cNvPr id="5" name="手繪多邊形 4"/>
          <p:cNvSpPr/>
          <p:nvPr/>
        </p:nvSpPr>
        <p:spPr>
          <a:xfrm>
            <a:off x="684359" y="2708280"/>
            <a:ext cx="8002440" cy="2305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l" rtl="0" hangingPunct="1">
              <a:lnSpc>
                <a:spcPct val="100000"/>
              </a:lnSpc>
              <a:spcBef>
                <a:spcPts val="4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zh-TW" sz="2000" b="1" i="0" u="none" strike="noStrike" baseline="0">
                <a:ln>
                  <a:noFill/>
                </a:ln>
                <a:solidFill>
                  <a:srgbClr val="0000FF"/>
                </a:solidFill>
                <a:latin typeface="標楷體" pitchFamily="65"/>
                <a:ea typeface="標楷體" pitchFamily="65"/>
                <a:cs typeface="標楷體" pitchFamily="65"/>
              </a:rPr>
              <a:t>去年底警方查獲不肖業者利用視訊網路平台，誘騙未成年少女擔任「視訊主播」，實際上提供色情語音交談、脫衣露點、手淫等裸露或猥褻的視訊內容供人觀覽。</a:t>
            </a:r>
            <a:r>
              <a:rPr lang="zh-TW" sz="2000" b="0" i="0" u="none" strike="noStrike" baseline="0">
                <a:ln>
                  <a:noFill/>
                </a:ln>
                <a:solidFill>
                  <a:srgbClr val="000000"/>
                </a:solidFill>
                <a:latin typeface="標楷體" pitchFamily="65"/>
                <a:ea typeface="標楷體" pitchFamily="65"/>
                <a:cs typeface="標楷體" pitchFamily="65"/>
              </a:rPr>
              <a:t>利用兒少色情表演，透過網路視訊供人觀覽的業者，以及觀看直播的人都已觸犯兒少性剝削防制條例。在網路發達的時代，可能很容易獲取這樣的資訊，但要特別提醒大家，除了上面提到的「觀看」之外，其實「散布」、「播送」或「販賣」未成年兒少的色情影像都是違法行為。</a:t>
            </a:r>
          </a:p>
        </p:txBody>
      </p:sp>
      <p:sp>
        <p:nvSpPr>
          <p:cNvPr id="6" name="手繪多邊形 5"/>
          <p:cNvSpPr/>
          <p:nvPr/>
        </p:nvSpPr>
        <p:spPr>
          <a:xfrm>
            <a:off x="755639" y="5445000"/>
            <a:ext cx="5329080" cy="10083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342720" marR="0" lvl="0" indent="-342720" algn="ctr" rtl="0" hangingPunct="1">
              <a:lnSpc>
                <a:spcPct val="100000"/>
              </a:lnSpc>
              <a:spcBef>
                <a:spcPts val="649"/>
              </a:spcBef>
              <a:spcAft>
                <a:spcPts val="0"/>
              </a:spcAft>
              <a:buNone/>
              <a:tabLst>
                <a:tab pos="342720" algn="l"/>
                <a:tab pos="1257120" algn="l"/>
                <a:tab pos="2171520" algn="l"/>
                <a:tab pos="3085919" algn="l"/>
                <a:tab pos="4000320" algn="l"/>
                <a:tab pos="4914720" algn="l"/>
                <a:tab pos="5829119" algn="l"/>
                <a:tab pos="6743519" algn="l"/>
                <a:tab pos="7657920" algn="l"/>
                <a:tab pos="8572320" algn="l"/>
                <a:tab pos="9486720" algn="l"/>
                <a:tab pos="10401120" algn="l"/>
              </a:tabLst>
            </a:pPr>
            <a:r>
              <a:rPr lang="zh-TW" sz="2600" b="1" i="0" u="none" strike="noStrike" baseline="0">
                <a:ln>
                  <a:noFill/>
                </a:ln>
                <a:solidFill>
                  <a:srgbClr val="FF0000"/>
                </a:solidFill>
                <a:latin typeface="標楷體" pitchFamily="65"/>
                <a:ea typeface="標楷體" pitchFamily="65"/>
                <a:cs typeface="標楷體" pitchFamily="65"/>
              </a:rPr>
              <a:t>發現疑似案例</a:t>
            </a:r>
          </a:p>
          <a:p>
            <a:pPr marL="342720" marR="0" lvl="0" indent="-342720" algn="ctr" rtl="0" hangingPunct="1">
              <a:lnSpc>
                <a:spcPct val="100000"/>
              </a:lnSpc>
              <a:spcBef>
                <a:spcPts val="649"/>
              </a:spcBef>
              <a:spcAft>
                <a:spcPts val="0"/>
              </a:spcAft>
              <a:buNone/>
              <a:tabLst>
                <a:tab pos="342720" algn="l"/>
                <a:tab pos="1257120" algn="l"/>
                <a:tab pos="2171520" algn="l"/>
                <a:tab pos="3085919" algn="l"/>
                <a:tab pos="4000320" algn="l"/>
                <a:tab pos="4914720" algn="l"/>
                <a:tab pos="5829119" algn="l"/>
                <a:tab pos="6743519" algn="l"/>
                <a:tab pos="7657920" algn="l"/>
                <a:tab pos="8572320" algn="l"/>
                <a:tab pos="9486720" algn="l"/>
                <a:tab pos="10401120" algn="l"/>
              </a:tabLst>
            </a:pPr>
            <a:r>
              <a:rPr lang="zh-TW" sz="2600" b="1" i="0" u="none" strike="noStrike" baseline="0">
                <a:ln>
                  <a:noFill/>
                </a:ln>
                <a:solidFill>
                  <a:srgbClr val="FF0000"/>
                </a:solidFill>
                <a:latin typeface="標楷體" pitchFamily="65"/>
                <a:ea typeface="標楷體" pitchFamily="65"/>
                <a:cs typeface="標楷體" pitchFamily="65"/>
              </a:rPr>
              <a:t>請撥打110或保護專線113舉報~</a:t>
            </a:r>
          </a:p>
        </p:txBody>
      </p:sp>
      <p:pic>
        <p:nvPicPr>
          <p:cNvPr id="7" name=""/>
          <p:cNvPicPr>
            <a:picLocks noChangeAspect="1"/>
          </p:cNvPicPr>
          <p:nvPr/>
        </p:nvPicPr>
        <p:blipFill>
          <a:blip r:embed="rId4">
            <a:lum/>
            <a:alphaModFix/>
          </a:blip>
          <a:srcRect/>
          <a:stretch>
            <a:fillRect/>
          </a:stretch>
        </p:blipFill>
        <p:spPr>
          <a:xfrm>
            <a:off x="6372360" y="4875120"/>
            <a:ext cx="2771640" cy="19828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預設">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1156</Words>
  <Application>Microsoft Office PowerPoint</Application>
  <PresentationFormat>如螢幕大小 (4:3)</PresentationFormat>
  <Paragraphs>62</Paragraphs>
  <Slides>15</Slides>
  <Notes>15</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預設</vt:lpstr>
      <vt:lpstr>雲林縣政府 兒童及少年性剝削 防制宣導</vt:lpstr>
      <vt:lpstr>PowerPoint 簡報</vt:lpstr>
      <vt:lpstr>《兒童及少年性剝削防制條例》第二條</vt:lpstr>
      <vt:lpstr>《兒童及少年性剝削防制條例》第四條</vt:lpstr>
      <vt:lpstr>「兒少性交易」為何更名為「兒少性剝削」？</vt:lpstr>
      <vt:lpstr>《兒童及少年性剝削防制條例》 修法重點：</vt:lpstr>
      <vt:lpstr>兒少性剝削態樣</vt:lpstr>
      <vt:lpstr>【沒有任何東西能用來換取兒少性的行為】</vt:lpstr>
      <vt:lpstr>【視訊直播正流行，小心勿觸法！】</vt:lpstr>
      <vt:lpstr>【兒少色情不只是色情， 是真實孩子被性侵的證據】</vt:lpstr>
      <vt:lpstr>【透過利益交換在性活動中利用兒少，即是對兒少之性剝削】</vt:lpstr>
      <vt:lpstr>PowerPoint 簡報</vt:lpstr>
      <vt:lpstr>PowerPoint 簡報</vt:lpstr>
      <vt:lpstr>PowerPoint 簡報</vt:lpstr>
      <vt:lpstr>兒少性剝削相關影片資源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兒少性剝削</dc:title>
  <dc:creator>60257</dc:creator>
  <cp:lastModifiedBy>Administrator</cp:lastModifiedBy>
  <cp:revision>29</cp:revision>
  <dcterms:created xsi:type="dcterms:W3CDTF">2017-11-18T15:27:48Z</dcterms:created>
  <dcterms:modified xsi:type="dcterms:W3CDTF">2017-12-05T10:25:46Z</dcterms:modified>
</cp:coreProperties>
</file>