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1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80FD3-137E-423B-B075-4BED0D1EA8BC}" type="datetimeFigureOut">
              <a:rPr lang="zh-TW" altLang="en-US" smtClean="0"/>
              <a:t>2018/11/15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56FF1-2B74-49F2-AE33-68C1A37A01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577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7395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B0CE231-0B97-4431-A10A-BC2B580E32DD}" type="slidenum">
              <a:rPr lang="zh-TW" altLang="en-US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209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53E5D-458B-40EF-AB05-DB70682CA944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A0EB2-4053-44FF-9194-1B8A2722D425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14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99C66-2834-4E3F-90D3-9497BBD4D846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FBAAD-E8CF-43BC-BB79-32222976DAA7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43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9D8E6-11EC-424F-A83C-F9C13022E3D3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31EED-B72D-4DFC-8AA4-B22256E84A2B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685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A2F4B-0F5D-4601-8567-19EED2786B6B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DB645-1F9C-47B4-A46C-99E696E05074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292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A29FC-BAA5-4F76-985D-A441C22DF8E4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1F794-C212-4967-B8DB-14F1A3F07BDE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818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F064-740B-49E5-BB44-99D8C69108F3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4F184-B797-4425-B837-CCD4CBCC9621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784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296D6-5E53-4177-A026-2E31C050A17C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F95A8-EB1E-4115-9753-62637C36299D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298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0D050-F875-4B70-863E-5BE6FE0AACC1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3CB51-F600-4ED0-B9BE-9DFDE1F9E6B4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184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A9DA1-BE97-4761-8BE7-DEF59635E357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FF7AE-6B69-4746-A137-449D108836EC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781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84218-4B6F-49AB-B7DC-C6CD33036BDD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48C22-7617-4E15-941C-0317EEC4A85E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0718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AADB1-EC93-420C-B908-A6530C802EF4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C88D3-FFDF-4099-8424-B93EB2A8C855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39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D37D2-5AFB-49FD-AE21-28B67892B089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4B16E-00EA-40BA-AF09-92937ADAA104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3A427-EEE4-4DAE-A1D0-6A559DE5F9A7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AE5E5-AF38-4282-A1E2-123231040306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712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EACBE-F02E-4CCB-8B58-5FCB31AC063B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035EE-ACEF-4093-93EF-4AF8236024F4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8424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4B8B2-5D67-4BD3-BC34-8D5ED4A477C9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9D1D1-560A-4D57-B5C3-A873CE2C990D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0532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E80FD-CF10-4DCD-B9EA-5B4CFF87140E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95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31089-F05D-459A-9DCF-529A7B0ED235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00A9A-AC20-44B2-8E1E-26B353424EE0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66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F88D5-AE27-48A8-B1A1-A484E7A29C4D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91405-13BF-460F-83F9-3868F32B368C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646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0F52-37D4-4CF9-B7ED-0647778602A3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71714-684C-49AD-8E5E-34F296E35436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85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F8177-F85C-4AD2-8448-F14B26B63C00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BDC50-E111-4656-BB3A-8E4219888A1F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85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FA449-B2E3-4AE8-BE3F-133219A557E0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B5F8D-B058-4435-9EB1-B2B23475AE1D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66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3B027-49D2-4870-8ABA-6331DD1E04F5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7C337-C708-4514-9D60-6A8A7C029616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99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87F2A-A73F-4280-B2E8-2D4ED77C8C38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2018/11/15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A7D75-D9A5-467B-AB15-AF2D30B5DE01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692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DDB5CC-90AE-49B9-B191-921586073045}" type="datetimeFigureOut">
              <a:rPr kumimoji="1" lang="zh-TW" altLang="en-US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2018/11/15</a:t>
            </a:fld>
            <a:endParaRPr kumimoji="1" lang="zh-TW" altLang="en-US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D670B1-9241-4B86-95B4-4CC1FD2BF644}" type="slidenum">
              <a:rPr kumimoji="1" lang="zh-TW" altLang="en-US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zh-TW" altLang="en-US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374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B1D616-732C-409C-B107-B5775C45C577}" type="datetimeFigureOut">
              <a:rPr kumimoji="1" lang="zh-TW" altLang="en-US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2018/11/15</a:t>
            </a:fld>
            <a:endParaRPr kumimoji="1" lang="zh-TW" altLang="en-US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EB718F-EB48-4D71-AE3A-25AB7D009D8A}" type="slidenum">
              <a:rPr kumimoji="1" lang="zh-TW" altLang="en-US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zh-TW" altLang="en-US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16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年文書處理重大改革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為使各機關處理公文有一致遵循標準，自即日起有關公文之</a:t>
            </a:r>
            <a:r>
              <a:rPr lang="zh-TW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期望、目的及稱謂用語，均無須挪抬（空</a:t>
            </a:r>
            <a:r>
              <a:rPr lang="en-US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格）書寫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zh-TW" sz="24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（行政院</a:t>
            </a:r>
            <a:r>
              <a:rPr lang="en-US" altLang="zh-TW" sz="24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zh-TW" sz="24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4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zh-TW" sz="24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25</a:t>
            </a:r>
            <a:r>
              <a:rPr lang="zh-TW" altLang="zh-TW" sz="24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日院臺綜字第</a:t>
            </a:r>
            <a:r>
              <a:rPr lang="en-US" altLang="zh-TW" sz="24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1040127907</a:t>
            </a:r>
            <a:r>
              <a:rPr lang="zh-TW" altLang="zh-TW" sz="2400" dirty="0" smtClean="0">
                <a:solidFill>
                  <a:srgbClr val="0000FF"/>
                </a:solidFill>
                <a:latin typeface="標楷體" pitchFamily="65" charset="-120"/>
                <a:ea typeface="標楷體" pitchFamily="65" charset="-120"/>
              </a:rPr>
              <a:t>號函）</a:t>
            </a:r>
            <a:endParaRPr lang="en-US" altLang="zh-TW" sz="2400" dirty="0" smtClean="0">
              <a:solidFill>
                <a:srgbClr val="0000FF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例如：貴校、鈞部、請查照、請鑒核</a:t>
            </a:r>
            <a:r>
              <a:rPr lang="en-US" altLang="zh-TW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等等字詞前面與中間不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需再空一格。</a:t>
            </a:r>
            <a:endParaRPr lang="zh-TW" altLang="zh-TW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315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－平行文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期望語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（一）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250825" y="1600200"/>
          <a:ext cx="8435280" cy="5084329"/>
        </p:xfrm>
        <a:graphic>
          <a:graphicData uri="http://schemas.openxmlformats.org/drawingml/2006/table">
            <a:tbl>
              <a:tblPr/>
              <a:tblGrid>
                <a:gridCol w="1856608"/>
                <a:gridCol w="4768128"/>
                <a:gridCol w="1810544"/>
              </a:tblGrid>
              <a:tr h="393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期望語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553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請查照、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請察照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請同級機關或不相隸屬機關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知悉。</a:t>
                      </a:r>
                      <a:endParaRPr kumimoji="0" 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7553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請查照辦</a:t>
                      </a: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理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請查照惠辦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請同級機關或不相隸屬機關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知悉外還要辦理。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90824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請詧照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「詧」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係察之俗字，音同察。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用於對同級機關或不相隸屬機關，但地位較高者，請其知悉或依照辦理。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如行政院對立法院、縣市政府對縣市議會、鄉鎮市公所對鄉鎮市民代表會等使用，因預算、法案須經彼等機關通過；或行政院所屬機關、各縣（市）政府對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立法院、司法院、考試院、監察院、各級法院、考選部、銓敘部、保訓會、審計部等使用之。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25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日院臺綜字第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1040127907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號函：「自即日起有關公文之期望、目的及稱謂用語，均無須挪抬（空格）書寫。」</a:t>
                      </a:r>
                      <a:endParaRPr kumimoji="0" lang="zh-TW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76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－平行文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期望語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（二）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68313" y="1600200"/>
          <a:ext cx="8218487" cy="4724400"/>
        </p:xfrm>
        <a:graphic>
          <a:graphicData uri="http://schemas.openxmlformats.org/drawingml/2006/table">
            <a:tbl>
              <a:tblPr/>
              <a:tblGrid>
                <a:gridCol w="2670175"/>
                <a:gridCol w="4387850"/>
                <a:gridCol w="1160462"/>
              </a:tblGrid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期望語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763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請查照惠復、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請查明見復、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請查照辦理見復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請同級機關或不相隸屬機關</a:t>
                      </a: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照案辦理並回復</a:t>
                      </a: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，以作存案依據。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請查照惠允、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請查照惠予同意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請同級機關或不相隸屬機關</a:t>
                      </a: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知悉並予以同意</a:t>
                      </a: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請查照備案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請同級機關或不相隸屬機關</a:t>
                      </a: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知悉並留供查考</a:t>
                      </a: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2763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請查照轉告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請同級機關或不相隸屬機關查</a:t>
                      </a: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明、知悉，並轉知所隸屬機關</a:t>
                      </a: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541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－下行文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期望語</a:t>
            </a:r>
            <a:endParaRPr lang="zh-TW" altLang="en-US" smtClean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250825" y="1390650"/>
          <a:ext cx="8640960" cy="5371664"/>
        </p:xfrm>
        <a:graphic>
          <a:graphicData uri="http://schemas.openxmlformats.org/drawingml/2006/table">
            <a:tbl>
              <a:tblPr/>
              <a:tblGrid>
                <a:gridCol w="2880320"/>
                <a:gridCol w="3528392"/>
                <a:gridCol w="2232248"/>
              </a:tblGrid>
              <a:tr h="3514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期望語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</a:tr>
              <a:tr h="41005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請查照、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請下級機關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知悉。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</a:t>
                      </a: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25</a:t>
                      </a: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日院臺綜字第</a:t>
                      </a: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1040127907</a:t>
                      </a: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號函：「自即日起有關公文之期望、目的及稱謂用語，均無須挪抬（空格）書寫。」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</a:tr>
              <a:tr h="82011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希照辦、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希切實</a:t>
                      </a:r>
                      <a:r>
                        <a:rPr kumimoji="0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照</a:t>
                      </a:r>
                      <a:r>
                        <a:rPr kumimoji="0" lang="zh-TW" alt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辦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請下級機關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除知悉外還要辦理。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23017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希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查照見復、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希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查明見復、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希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辦理見復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請下級機關</a:t>
                      </a: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查明照辦後並答復。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23017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希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查照轉告、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希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查照並轉知所屬照辦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請下級機關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查明並轉知所屬知悉或辦理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16542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希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轉行照辦、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希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轉知所屬照辦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請下級機關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將本文轉行文所屬照案辦理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48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引述語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（一）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323850" y="1600200"/>
          <a:ext cx="8568952" cy="4709121"/>
        </p:xfrm>
        <a:graphic>
          <a:graphicData uri="http://schemas.openxmlformats.org/drawingml/2006/table">
            <a:tbl>
              <a:tblPr/>
              <a:tblGrid>
                <a:gridCol w="1286004"/>
                <a:gridCol w="3322508"/>
                <a:gridCol w="3960440"/>
              </a:tblGrid>
              <a:tr h="3296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引述語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</a:tr>
              <a:tr h="12694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奉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接獲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上級機關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公文或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首長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交辦，於引敘時用之</a:t>
                      </a:r>
                      <a:endParaRPr kumimoji="0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，一般用於段</a:t>
                      </a: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首。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>
                          <a:tab pos="179388" algn="l"/>
                        </a:tabLst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1.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奉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鈞府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號令。</a:t>
                      </a:r>
                    </a:p>
                    <a:p>
                      <a:pPr marL="742950" marR="0" lvl="1" indent="-285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奉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鈞長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日交辦有關ＯＯ線道路拓寬案。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</a:tr>
              <a:tr h="15232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准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接獲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平行機關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或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無隸屬關係機關、團體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公文，於引敘時用之，一般用於段首</a:t>
                      </a: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准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貴府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號函偕同會勘案。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准依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貴會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號申請設立案。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</a:tr>
              <a:tr h="15867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據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接獲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下級機關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公文或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屬員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及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人民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之申請（陳情）函，於引敘時用之，一般用於段首</a:t>
                      </a: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據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貴所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號函ＯＯ工程計畫書。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據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臺端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日申請列入低收入戶案。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73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引述語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（二）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43475"/>
        </p:xfrm>
        <a:graphic>
          <a:graphicData uri="http://schemas.openxmlformats.org/drawingml/2006/table">
            <a:tbl>
              <a:tblPr/>
              <a:tblGrid>
                <a:gridCol w="1235075"/>
                <a:gridCol w="2663825"/>
                <a:gridCol w="43307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引述語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奉悉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引述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上級機關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公文或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首長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手諭，於起首引敘完畢時用之。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鈞院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奉悉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鈞長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日手諭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奉悉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敬悉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引述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平行機關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公文或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無隸屬關係機關首長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民代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書信，於起首引敘完畢時用之。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貴府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敬悉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貴Ｏ長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號（字號）箋函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敬悉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貴委員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日華翰敬悉。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已悉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引述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下級機關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公文或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團體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函，於起首引敘完畢時用之。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1.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貴所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endParaRPr kumimoji="0" 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號函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已悉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。</a:t>
                      </a:r>
                      <a:endParaRPr kumimoji="0" 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2.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貴公司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000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日ＯＯＯ字第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號函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已悉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。</a:t>
                      </a:r>
                      <a:endParaRPr kumimoji="0" 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152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接悉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引述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人民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申請函、陳情書，於起首引敘完畢時用之。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1.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臺端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日申請函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接悉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endParaRPr kumimoji="0" 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2.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臺端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000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日陳情書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接悉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。</a:t>
                      </a:r>
                      <a:endParaRPr kumimoji="0" 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381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引述語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（三）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250825" y="1600200"/>
          <a:ext cx="8640960" cy="4565104"/>
        </p:xfrm>
        <a:graphic>
          <a:graphicData uri="http://schemas.openxmlformats.org/drawingml/2006/table">
            <a:tbl>
              <a:tblPr/>
              <a:tblGrid>
                <a:gridCol w="2232248"/>
                <a:gridCol w="1800200"/>
                <a:gridCol w="4608512"/>
              </a:tblGrid>
              <a:tr h="4208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引述語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</a:tr>
              <a:tr h="172675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……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（發文機關自稱、日期、字號、文別）</a:t>
                      </a:r>
                      <a:r>
                        <a:rPr kumimoji="0" lang="zh-TW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……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諒蒙鈞察、諒察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、鑒察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上級機關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發文後續函時用之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新細明體" pitchFamily="18" charset="-120"/>
                        <a:buNone/>
                        <a:tabLst>
                          <a:tab pos="179388" algn="l"/>
                        </a:tabLst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1.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本府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諒蒙鈞察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742950" marR="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新細明體" pitchFamily="18" charset="-120"/>
                        <a:buNone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（上行文）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742950" marR="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新細明體" pitchFamily="18" charset="-120"/>
                        <a:buNone/>
                        <a:tabLst>
                          <a:tab pos="179388" algn="l"/>
                        </a:tabLst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2.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本所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諒察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（上行文）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</a:tr>
              <a:tr h="138140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……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（發文機關自稱、日期、字號、文別）</a:t>
                      </a:r>
                      <a:r>
                        <a:rPr kumimoji="0" lang="zh-TW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……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諒達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平行機關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或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團體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人民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發文後續函時用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諒達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1.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本部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號函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諒達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。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（平行機關）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2.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本所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日ＯＯＯ字第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號函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諒達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。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（團體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、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人民）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EA"/>
                    </a:solidFill>
                  </a:tcPr>
                </a:tc>
              </a:tr>
              <a:tr h="103605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……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（發文機關自稱、日期、字號、文別）</a:t>
                      </a:r>
                      <a:r>
                        <a:rPr kumimoji="0" lang="zh-TW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……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計達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下級機關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發文後續函時用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計達</a:t>
                      </a:r>
                      <a:endParaRPr kumimoji="0" 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本府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日ＯＯＯ字第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計達。（下級機關）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7D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757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經辦語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（一）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37111"/>
        </p:xfrm>
        <a:graphic>
          <a:graphicData uri="http://schemas.openxmlformats.org/drawingml/2006/table">
            <a:tbl>
              <a:tblPr/>
              <a:tblGrid>
                <a:gridCol w="1377950"/>
                <a:gridCol w="3313113"/>
                <a:gridCol w="3538537"/>
              </a:tblGrid>
              <a:tr h="4275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經辦語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</a:tr>
              <a:tr h="140319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遵經、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遵即、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遵查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對上級機關或首長時用之。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有關本校Ｏ教授ＯＯ涉及性騷擾案，本校遵經鈞部訂定「校園性騷擾防治辦法」之規定，由校評會審議予以解聘。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</a:tr>
              <a:tr h="175399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業經、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經已、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爰經、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嗣經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表示本案件已經辦理過（對上行文、平行文及下行文均通用）。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※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業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=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已經，不寫業已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有關公文橫式書寫資訊作業，業經行政院於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日院授研管字第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號函頒「公文書橫式書寫推動方案」，可供參考。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105239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均經、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並經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表示二件以上案件，都已經辦理過（上行文、平行文及下行文均通用）。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關於文書及檔案管理電腦化之作業規範及技術規範，均經行政院於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日修正完畢。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3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經辦語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（二）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323850" y="1600200"/>
          <a:ext cx="8496944" cy="4853136"/>
        </p:xfrm>
        <a:graphic>
          <a:graphicData uri="http://schemas.openxmlformats.org/drawingml/2006/table">
            <a:tbl>
              <a:tblPr/>
              <a:tblGrid>
                <a:gridCol w="2241096"/>
                <a:gridCol w="2602359"/>
                <a:gridCol w="3653489"/>
              </a:tblGrid>
              <a:tr h="3886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經辦語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</a:tr>
              <a:tr h="191335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迭經、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歷經、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續經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表示案件已經辦理好幾次了（上行文、平行文及下行文均通用）。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有關臺端申請籌設龍崎安養院案，迭經本府於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日○○○字第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號函暨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日○○○字第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00000000000 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號函，函復補正土地使用分區證明。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</a:tr>
              <a:tr h="127556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當經、前經、復經、旋經、又經、即經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表示本案件當時曾經辦理（上行文、平行文及下行文均通用）。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公文書自</a:t>
                      </a: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94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年改採由左至右之橫行格式後，前經行政院函領之「法令統一用語用字表」乃續沿用。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127556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茲經、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現經、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案經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表示本案件，現在正如何辦理（上行文、平行文及下行文均通用）。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關於統一規定橫式公文製作數字書寫方式，案經本院秘書處詳慎研究，如附件之「公文書橫式書寫數字使用原則」。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88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－按語、論斷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（一）</a:t>
            </a:r>
            <a:endParaRPr lang="zh-TW" altLang="en-US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250825" y="1268413"/>
          <a:ext cx="8712967" cy="5556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9462"/>
                <a:gridCol w="2789705"/>
                <a:gridCol w="4463800"/>
              </a:tblGrid>
              <a:tr h="504403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論斷</a:t>
                      </a:r>
                      <a:r>
                        <a:rPr lang="zh-TW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語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</a:tr>
              <a:tr h="1228536"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查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於案情說明後，要進一步敘明事實、引述規定或依據時用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有關工友請事假擬義一案，「</a:t>
                      </a:r>
                      <a:r>
                        <a:rPr lang="zh-TW" altLang="en-US" sz="1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查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」工友管理要點第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10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點規定，工友請假，各機關學校應比照公務人員請假規則及相關規定辦理。</a:t>
                      </a:r>
                      <a:endParaRPr lang="zh-TW" altLang="en-US" dirty="0"/>
                    </a:p>
                  </a:txBody>
                  <a:tcPr/>
                </a:tc>
              </a:tr>
              <a:tr h="850524"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復查、再查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繼續要敘述其他有關之事實、狀況或規定時用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indent="-469900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「</a:t>
                      </a:r>
                      <a:r>
                        <a:rPr lang="zh-TW" altLang="en-US" sz="1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復查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」公務人員請假規則第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條規定略以，</a:t>
                      </a:r>
                      <a:endParaRPr lang="en-US" altLang="zh-TW" sz="1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469900" indent="-469900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公務人員因事得請事假，每年准給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日。</a:t>
                      </a:r>
                    </a:p>
                  </a:txBody>
                  <a:tcPr/>
                </a:tc>
              </a:tr>
              <a:tr h="1041878"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另查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要敘述相反面向之事實、狀況或有關規定時用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indent="-469900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「</a:t>
                      </a:r>
                      <a:r>
                        <a:rPr lang="zh-TW" altLang="en-US" sz="1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另查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」銓敘部民國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r>
                        <a:rPr lang="zh-TW" altLang="en-US" sz="1800" dirty="0" smtClean="0">
                          <a:ea typeface="標楷體" pitchFamily="65" charset="-120"/>
                        </a:rPr>
                        <a:t>○○○</a:t>
                      </a:r>
                      <a:endParaRPr lang="en-US" altLang="zh-TW" sz="1800" dirty="0" smtClean="0">
                        <a:ea typeface="標楷體" pitchFamily="65" charset="-120"/>
                      </a:endParaRPr>
                    </a:p>
                    <a:p>
                      <a:pPr marL="469900" indent="-469900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字第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00000000000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號函釋規定：「已滿規定</a:t>
                      </a:r>
                      <a:endParaRPr lang="en-US" altLang="zh-TW" sz="1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469900" indent="-469900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期限之事假，自滿假之日起不予扣除例假</a:t>
                      </a:r>
                      <a:endParaRPr lang="en-US" altLang="zh-TW" sz="1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469900" indent="-469900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日，按日扣除奉薪。」</a:t>
                      </a:r>
                    </a:p>
                  </a:txBody>
                  <a:tcPr/>
                </a:tc>
              </a:tr>
              <a:tr h="1795552"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又查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針對相反面向之事實、狀況再作敘述或補充規定時使用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「</a:t>
                      </a:r>
                      <a:r>
                        <a:rPr lang="zh-TW" altLang="en-US" sz="1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又查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」銓敘部民國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r>
                        <a:rPr lang="zh-TW" altLang="en-US" sz="1800" dirty="0" smtClean="0">
                          <a:ea typeface="標楷體" pitchFamily="65" charset="-120"/>
                        </a:rPr>
                        <a:t>○○○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字第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00000000000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號書函釋略以：重申該部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r>
                        <a:rPr lang="zh-TW" altLang="en-US" sz="1800" dirty="0" smtClean="0">
                          <a:ea typeface="標楷體" pitchFamily="65" charset="-120"/>
                        </a:rPr>
                        <a:t>○○○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字第</a:t>
                      </a:r>
                      <a:r>
                        <a:rPr lang="en-US" altLang="zh-TW" sz="1800" dirty="0" smtClean="0">
                          <a:latin typeface="標楷體" pitchFamily="65" charset="-120"/>
                          <a:ea typeface="標楷體" pitchFamily="65" charset="-120"/>
                        </a:rPr>
                        <a:t>00000000000</a:t>
                      </a:r>
                      <a:r>
                        <a:rPr lang="zh-TW" altLang="en-US" sz="1800" dirty="0" smtClean="0">
                          <a:latin typeface="標楷體" pitchFamily="65" charset="-120"/>
                          <a:ea typeface="標楷體" pitchFamily="65" charset="-120"/>
                        </a:rPr>
                        <a:t>號函釋規定，超過規定期限之事假，公務人員請假規則雖無規定一定之期限，但機關長官得視請假事實予以核定。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85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－按語、論斷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（二）</a:t>
            </a:r>
            <a:endParaRPr lang="zh-TW" altLang="en-US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179388" y="1341438"/>
          <a:ext cx="8640959" cy="4855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8149"/>
                <a:gridCol w="3251116"/>
                <a:gridCol w="4471694"/>
              </a:tblGrid>
              <a:tr h="47691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論斷</a:t>
                      </a:r>
                      <a:r>
                        <a:rPr lang="zh-TW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語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/>
                </a:tc>
              </a:tr>
              <a:tr h="1175944"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經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要敘述已作如何處理時用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貴廠商參與本機關辦理之辦公文具採購案「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經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」發現有政府採購法第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101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條情形，茲依規定並附記如說明一。</a:t>
                      </a:r>
                      <a:endParaRPr lang="zh-TW" altLang="en-US" sz="2000" dirty="0"/>
                    </a:p>
                  </a:txBody>
                  <a:tcPr/>
                </a:tc>
              </a:tr>
              <a:tr h="1083450"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業經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要敘述本案於以前已經處理過了時使用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最有利標評選辦法，「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業經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」本會於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日 以</a:t>
                      </a:r>
                      <a:r>
                        <a:rPr lang="zh-TW" altLang="en-US" sz="2000" dirty="0" smtClean="0"/>
                        <a:t>○○○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字第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0000000000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號令修正發布。</a:t>
                      </a:r>
                      <a:endParaRPr lang="zh-TW" altLang="en-US" sz="2000" dirty="0"/>
                    </a:p>
                  </a:txBody>
                  <a:tcPr/>
                </a:tc>
              </a:tr>
              <a:tr h="1296144"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標楷體" pitchFamily="65" charset="-120"/>
                          <a:ea typeface="標楷體" pitchFamily="65" charset="-120"/>
                        </a:rPr>
                        <a:t>並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經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要敘述本案於以前同時處理過了時使用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indent="-469900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查本要點前係配合政府改造方向，動</a:t>
                      </a: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469900" indent="-469900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政府業務委託民間辦理予以訂定，經</a:t>
                      </a: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469900" indent="-469900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本院以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日人政力字第</a:t>
                      </a: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469900" indent="-469900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00000000000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號函分行各機關據以實施。</a:t>
                      </a:r>
                      <a:endParaRPr lang="zh-TW" altLang="en-US" sz="2000" dirty="0"/>
                    </a:p>
                  </a:txBody>
                  <a:tcPr/>
                </a:tc>
              </a:tr>
              <a:tr h="823161">
                <a:tc>
                  <a:txBody>
                    <a:bodyPr/>
                    <a:lstStyle/>
                    <a:p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頃經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rgbClr val="0000FF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要敘述剛剛所作的處理情形時用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24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－起首語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20"/>
        </p:xfrm>
        <a:graphic>
          <a:graphicData uri="http://schemas.openxmlformats.org/drawingml/2006/table">
            <a:tbl>
              <a:tblPr/>
              <a:tblGrid>
                <a:gridCol w="4690864"/>
                <a:gridCol w="2664296"/>
                <a:gridCol w="874440"/>
              </a:tblGrid>
              <a:tr h="397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起首語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9700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關於、有關、為、函轉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通用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  <a:tr h="78179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檢陳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、謹查、茲有、奉、</a:t>
                      </a:r>
                      <a:endParaRPr kumimoji="0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奉交下、簽陳、敬陳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上行文用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  <a:tr h="39700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檢送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、經查、茲經、函詢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平行文用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  <a:tr h="78179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檢附、檢發、檢送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endParaRPr kumimoji="0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茲、茲因、所詢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下行文用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  <a:tr h="117269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制定（法律）、訂定（法規性命令、行政規則）</a:t>
                      </a: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、修正、廢止、核釋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公（發）布、</a:t>
                      </a:r>
                      <a:endParaRPr kumimoji="0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解釋法令用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  <a:tr h="78179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特任、特派、任命、派、茲派</a:t>
                      </a:r>
                      <a:endParaRPr kumimoji="0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、聘、茲聘、僱、僱用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下行文</a:t>
                      </a:r>
                      <a:endParaRPr kumimoji="0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（人事命令）用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22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－按語、論斷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（三）</a:t>
            </a:r>
            <a:endParaRPr lang="zh-TW" altLang="en-US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  <a:gridCol w="4104456"/>
                <a:gridCol w="2530624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latin typeface="標楷體" pitchFamily="65" charset="-120"/>
                          <a:ea typeface="標楷體" pitchFamily="65" charset="-120"/>
                        </a:rPr>
                        <a:t>論斷</a:t>
                      </a:r>
                      <a:r>
                        <a:rPr lang="zh-TW" altLang="zh-TW" sz="2800" dirty="0" smtClean="0">
                          <a:latin typeface="標楷體" pitchFamily="65" charset="-120"/>
                          <a:ea typeface="標楷體" pitchFamily="65" charset="-120"/>
                        </a:rPr>
                        <a:t>語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經查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於敘述背景或指示後，接續要敘述查明之事實或有關規定時用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案查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要敘述以往曾經辦理之有關檔案資料，或曾作之有關處理情形時用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第查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要探究敘明有關事實或規定時用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07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－按語、論斷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（四）</a:t>
            </a:r>
            <a:endParaRPr lang="zh-TW" altLang="en-US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323850" y="1412875"/>
          <a:ext cx="8424936" cy="5159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8913"/>
                <a:gridCol w="3243555"/>
                <a:gridCol w="4212468"/>
              </a:tblGrid>
              <a:tr h="371453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論斷</a:t>
                      </a:r>
                      <a:r>
                        <a:rPr lang="zh-TW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語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/>
                </a:tc>
              </a:tr>
              <a:tr h="1500754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茲</a:t>
                      </a:r>
                      <a:endParaRPr lang="zh-TW" alt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起敘語或行文中要開始導入正題時用</a:t>
                      </a:r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ea typeface="標楷體" pitchFamily="65" charset="-120"/>
                        </a:rPr>
                        <a:t>，</a:t>
                      </a:r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另作現在</a:t>
                      </a:r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ea typeface="標楷體" pitchFamily="65" charset="-120"/>
                        </a:rPr>
                        <a:t>、</a:t>
                      </a:r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此處用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3525" indent="-263525" eaLnBrk="1" fontAlgn="auto" hangingPunct="1">
                        <a:lnSpc>
                          <a:spcPts val="18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1.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茲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為期審慎周妥，本府於民國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日邀相關機關開會研商。</a:t>
                      </a: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263525" indent="-263525" eaLnBrk="1" fontAlgn="auto" hangingPunct="1">
                        <a:lnSpc>
                          <a:spcPts val="18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2.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茲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依上開教育部函釋及相關規定就所詢事項分別說明如下：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endParaRPr lang="zh-TW" altLang="en-US" sz="2000" dirty="0"/>
                    </a:p>
                  </a:txBody>
                  <a:tcPr/>
                </a:tc>
              </a:tr>
              <a:tr h="1312879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茲以</a:t>
                      </a:r>
                      <a:endParaRPr lang="zh-TW" alt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要轉向敘述緣由時用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3525" indent="-263525" eaLnBrk="1" fontAlgn="auto" hangingPunct="1">
                        <a:lnSpc>
                          <a:spcPts val="18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茲以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工友管理事項係授權由各機關學校辦理，爰工友請假應以具有請假之具體事實及當事人之請求，由機關學校長官本於權責認定並衡酌給假。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endParaRPr lang="zh-TW" altLang="en-US" sz="2000" dirty="0"/>
                    </a:p>
                  </a:txBody>
                  <a:tcPr/>
                </a:tc>
              </a:tr>
              <a:tr h="702200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茲經</a:t>
                      </a:r>
                      <a:endParaRPr lang="zh-TW" alt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於事故發展過程中，要敘述已作如何處理時用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/>
                    </a:p>
                  </a:txBody>
                  <a:tcPr/>
                </a:tc>
              </a:tr>
              <a:tr h="1007504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茲據</a:t>
                      </a:r>
                      <a:endParaRPr lang="zh-TW" alt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於緣由說明後，要提出建議意見或實施辦法前，先引述有關依據時用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076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－按語、論斷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（五）</a:t>
            </a:r>
            <a:endParaRPr lang="zh-TW" altLang="en-US" smtClean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107950" y="1196975"/>
          <a:ext cx="8856984" cy="5507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775"/>
                <a:gridCol w="2854730"/>
                <a:gridCol w="4977479"/>
              </a:tblGrid>
              <a:tr h="408196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論斷</a:t>
                      </a:r>
                      <a:r>
                        <a:rPr lang="zh-TW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語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/>
                </a:tc>
              </a:tr>
              <a:tr h="905861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甫經</a:t>
                      </a:r>
                      <a:endParaRPr lang="zh-TW" alt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要敘述於近期內已作之處理或發生之情形時用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旨揭計畫「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標楷體" pitchFamily="65" charset="-120"/>
                        </a:rPr>
                        <a:t>甫經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」本會於</a:t>
                      </a:r>
                      <a:r>
                        <a:rPr lang="en-US" altLang="zh-TW" sz="2000" dirty="0" smtClean="0">
                          <a:latin typeface="Comic Sans MS" pitchFamily="66" charset="0"/>
                          <a:ea typeface="標楷體" pitchFamily="65" charset="-120"/>
                        </a:rPr>
                        <a:t>000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2000" dirty="0" smtClean="0">
                          <a:latin typeface="Comic Sans MS" pitchFamily="66" charset="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2000" dirty="0" smtClean="0">
                          <a:latin typeface="Comic Sans MS" pitchFamily="66" charset="0"/>
                          <a:ea typeface="標楷體" pitchFamily="65" charset="-120"/>
                        </a:rPr>
                        <a:t>00</a:t>
                      </a: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日以</a:t>
                      </a:r>
                      <a:r>
                        <a:rPr lang="zh-TW" altLang="en-US" sz="2000" dirty="0" smtClean="0">
                          <a:ea typeface="標楷體" pitchFamily="65" charset="-120"/>
                        </a:rPr>
                        <a:t>○○○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字第</a:t>
                      </a:r>
                      <a:r>
                        <a:rPr lang="en-US" altLang="zh-TW" sz="2000" dirty="0" smtClean="0">
                          <a:latin typeface="Comic Sans MS" pitchFamily="66" charset="0"/>
                          <a:ea typeface="標楷體" pitchFamily="65" charset="-120"/>
                        </a:rPr>
                        <a:t> 0000000000A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號函</a:t>
                      </a:r>
                      <a:endParaRPr lang="en-US" altLang="zh-TW" sz="2000" dirty="0" smtClean="0">
                        <a:latin typeface="Comic Sans MS" pitchFamily="66" charset="0"/>
                        <a:ea typeface="標楷體" pitchFamily="65" charset="-120"/>
                      </a:endParaRP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altLang="zh-TW" sz="2000" dirty="0" smtClean="0">
                          <a:latin typeface="Comic Sans MS" pitchFamily="66" charset="0"/>
                          <a:ea typeface="標楷體" pitchFamily="65" charset="-120"/>
                        </a:rPr>
                        <a:t>(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諒達</a:t>
                      </a:r>
                      <a:r>
                        <a:rPr lang="en-US" altLang="zh-TW" sz="2000" dirty="0" smtClean="0">
                          <a:latin typeface="Comic Sans MS" pitchFamily="66" charset="0"/>
                          <a:ea typeface="標楷體" pitchFamily="65" charset="-120"/>
                        </a:rPr>
                        <a:t>)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發布</a:t>
                      </a:r>
                      <a:r>
                        <a:rPr lang="zh-TW" altLang="en-US" sz="2000" dirty="0" smtClean="0"/>
                        <a:t>。</a:t>
                      </a:r>
                      <a:endParaRPr lang="zh-TW" altLang="en-US" sz="2000" dirty="0" smtClean="0">
                        <a:latin typeface="Comic Sans MS" pitchFamily="66" charset="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1174264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標楷體" pitchFamily="65" charset="-120"/>
                        </a:rPr>
                        <a:t>案經</a:t>
                      </a:r>
                      <a:endParaRPr lang="zh-TW" alt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標楷體" pitchFamily="65" charset="-120"/>
                        </a:rPr>
                        <a:t>要敘述有案可查之處理經過時用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有關鄉民代表轉任公務人員且年資銜</a:t>
                      </a:r>
                      <a:endParaRPr lang="en-US" altLang="zh-TW" sz="2000" dirty="0" smtClean="0">
                        <a:latin typeface="Comic Sans MS" pitchFamily="66" charset="0"/>
                        <a:ea typeface="標楷體" pitchFamily="65" charset="-120"/>
                      </a:endParaRP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接者，應如何倂計核休假一節「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標楷體" pitchFamily="65" charset="-120"/>
                        </a:rPr>
                        <a:t>案經</a:t>
                      </a:r>
                      <a:endParaRPr lang="en-US" altLang="zh-TW" sz="2000" dirty="0" smtClean="0">
                        <a:solidFill>
                          <a:srgbClr val="FF0000"/>
                        </a:solidFill>
                        <a:latin typeface="Comic Sans MS" pitchFamily="66" charset="0"/>
                        <a:ea typeface="標楷體" pitchFamily="65" charset="-120"/>
                      </a:endParaRP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」銓敘部</a:t>
                      </a:r>
                      <a:r>
                        <a:rPr lang="en-US" altLang="zh-TW" sz="2000" dirty="0" smtClean="0">
                          <a:latin typeface="Comic Sans MS" pitchFamily="66" charset="0"/>
                          <a:ea typeface="標楷體" pitchFamily="65" charset="-120"/>
                        </a:rPr>
                        <a:t>000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2000" dirty="0" smtClean="0">
                          <a:latin typeface="Comic Sans MS" pitchFamily="66" charset="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2000" dirty="0" smtClean="0">
                          <a:latin typeface="Comic Sans MS" pitchFamily="66" charset="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日</a:t>
                      </a:r>
                      <a:r>
                        <a:rPr lang="zh-TW" altLang="en-US" sz="2000" dirty="0" smtClean="0">
                          <a:ea typeface="標楷體" pitchFamily="65" charset="-120"/>
                        </a:rPr>
                        <a:t>○○○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字第</a:t>
                      </a:r>
                      <a:endParaRPr lang="en-US" altLang="zh-TW" sz="2000" dirty="0" smtClean="0">
                        <a:latin typeface="Comic Sans MS" pitchFamily="66" charset="0"/>
                        <a:ea typeface="標楷體" pitchFamily="65" charset="-120"/>
                      </a:endParaRP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 </a:t>
                      </a:r>
                      <a:r>
                        <a:rPr lang="en-US" altLang="zh-TW" sz="2000" dirty="0" smtClean="0">
                          <a:latin typeface="Comic Sans MS" pitchFamily="66" charset="0"/>
                          <a:ea typeface="標楷體" pitchFamily="65" charset="-120"/>
                        </a:rPr>
                        <a:t>00000000000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號書函規定：「</a:t>
                      </a:r>
                      <a:r>
                        <a:rPr lang="en-US" altLang="zh-TW" sz="2000" dirty="0" smtClean="0"/>
                        <a:t>……</a:t>
                      </a:r>
                      <a:r>
                        <a:rPr lang="zh-TW" altLang="en-US" sz="2000" dirty="0" smtClean="0">
                          <a:latin typeface="Comic Sans MS" pitchFamily="66" charset="0"/>
                          <a:ea typeface="標楷體" pitchFamily="65" charset="-120"/>
                        </a:rPr>
                        <a:t>。」</a:t>
                      </a:r>
                    </a:p>
                  </a:txBody>
                  <a:tcPr/>
                </a:tc>
              </a:tr>
              <a:tr h="771659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復經</a:t>
                      </a:r>
                      <a:endParaRPr lang="zh-TW" alt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要繼續敘述已作如何處理時用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2247876">
                <a:tc>
                  <a:txBody>
                    <a:bodyPr/>
                    <a:lstStyle/>
                    <a:p>
                      <a:r>
                        <a:rPr lang="zh-TW" altLang="en-US" sz="2400" b="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嗣經</a:t>
                      </a:r>
                      <a:endParaRPr lang="zh-TW" alt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要接續敘述時間在後而具有銜接性、階段性或步驟性之處理情形時用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查本要點前係配合政府改造方向，推動</a:t>
                      </a: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政府業務委託民間辦理予以訂定，「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並</a:t>
                      </a:r>
                      <a:endParaRPr lang="en-US" altLang="zh-TW" sz="2000" dirty="0" smtClean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經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」本院以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日○○○字第</a:t>
                      </a: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00000000000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號函分行各機關據以實施，</a:t>
                      </a: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「</a:t>
                      </a:r>
                      <a:r>
                        <a:rPr lang="zh-TW" altLang="en-US" sz="20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嗣經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」本院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日○○○字第</a:t>
                      </a: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00000000000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號函及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日</a:t>
                      </a: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○○○字第</a:t>
                      </a:r>
                      <a:r>
                        <a:rPr lang="en-US" altLang="zh-TW" sz="2000" dirty="0" smtClean="0">
                          <a:latin typeface="標楷體" pitchFamily="65" charset="-120"/>
                          <a:ea typeface="標楷體" pitchFamily="65" charset="-120"/>
                        </a:rPr>
                        <a:t>00000000000</a:t>
                      </a: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號函二度修正</a:t>
                      </a: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720725" lvl="1" indent="-446088" eaLnBrk="1" fontAlgn="auto" hangingPunct="1">
                        <a:lnSpc>
                          <a:spcPct val="8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在案。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449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請示語</a:t>
            </a:r>
            <a:endParaRPr lang="zh-TW" altLang="en-US" smtClean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6032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請示語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是否可行？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可否之處？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如何之處？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是否有當？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是否允當？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僅下級機關對上級機關請示，絕無上級對下級請示之理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本鄉擬對全鄉戶長辦理戶長意外險，是否可行？請核示。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89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准駁語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（一）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250825" y="1600200"/>
          <a:ext cx="8640960" cy="5065395"/>
        </p:xfrm>
        <a:graphic>
          <a:graphicData uri="http://schemas.openxmlformats.org/drawingml/2006/table">
            <a:tbl>
              <a:tblPr/>
              <a:tblGrid>
                <a:gridCol w="2279082"/>
                <a:gridCol w="2268090"/>
                <a:gridCol w="409378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准駁語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應予照准、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自應照准、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准予照辦、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應准照辦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上級機關對下級機關之決定表示同意時用之。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貴府爭取籌辦</a:t>
                      </a: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2015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臺灣燈會一案，准予照辦，請查照。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※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准予備查－備查旨在陳報上級知悉，上級毋庸審查，故無所謂准不准予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問題，本書主張不應使用「准予備查」。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應予不准、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應予駁回、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未便照准、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礙難照准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應從緩議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上級機關對下級機關之決定不同意時用之。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貴部決定投資ＯＯ公司</a:t>
                      </a: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45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％股份並將工業互惠的分配權授予該公司一案，應從緩議，請查照。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457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准駁語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（二）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24400"/>
        </p:xfrm>
        <a:graphic>
          <a:graphicData uri="http://schemas.openxmlformats.org/drawingml/2006/table">
            <a:tbl>
              <a:tblPr/>
              <a:tblGrid>
                <a:gridCol w="1954213"/>
                <a:gridCol w="2736850"/>
                <a:gridCol w="35385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准駁語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敬表同意、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同意照辦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對平行機關之決定表示同意時用之。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貴幼兒園擬借用本校禮堂辦理畢業典禮一案，本校敬表同意，請查照。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未便同意、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歉難同意、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礙難同意、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歉難照辦、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無法照辦　　　　　　　　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對平行機關之決定表示不同意時用之。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有關貴公司申請延遲簽訂「戶役政資訊系統電腦軟硬體設備維護」勞務契約一案，本府歉難同意，敬請諒察。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56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准駁語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（三）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24400"/>
        </p:xfrm>
        <a:graphic>
          <a:graphicData uri="http://schemas.openxmlformats.org/drawingml/2006/table">
            <a:tbl>
              <a:tblPr/>
              <a:tblGrid>
                <a:gridCol w="2818656"/>
                <a:gridCol w="3817094"/>
                <a:gridCol w="15938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准駁語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如擬、可、准、照准、</a:t>
                      </a:r>
                      <a:endParaRPr kumimoji="0" 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准如所請、</a:t>
                      </a:r>
                      <a:endParaRPr kumimoji="0" 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如擬辦理、</a:t>
                      </a:r>
                      <a:endParaRPr kumimoji="0" 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准如所擬</a:t>
                      </a:r>
                      <a:endParaRPr kumimoji="0" 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機關首長於公文最後決行或核定，表示同意時用之。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不准、緩議、</a:t>
                      </a:r>
                      <a:endParaRPr kumimoji="0" lang="en-US" alt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再議、駁回 、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未便照准、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應毋庸議、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著毋庸議 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機關首長於公文最後決行或核定表示不同意時用之。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659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抄送語</a:t>
            </a:r>
            <a:endParaRPr lang="zh-TW" altLang="en-US" smtClean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250825" y="1916113"/>
          <a:ext cx="8517631" cy="3840480"/>
        </p:xfrm>
        <a:graphic>
          <a:graphicData uri="http://schemas.openxmlformats.org/drawingml/2006/table">
            <a:tbl>
              <a:tblPr/>
              <a:tblGrid>
                <a:gridCol w="2098190"/>
                <a:gridCol w="3054451"/>
                <a:gridCol w="336499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附送語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檢陳、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附陳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對上級機關或首長致送附件時用之。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檢陳本鄉</a:t>
                      </a:r>
                      <a:r>
                        <a:rPr kumimoji="0" lang="en-US" alt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月份人口統計表</a:t>
                      </a:r>
                      <a:r>
                        <a:rPr kumimoji="0" lang="en-US" alt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份。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檢送、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附送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對平行機關或不相隸屬機關致送附件時用之。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152400" marR="0" lvl="0" indent="-152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檢送修正「公營事業移轉民營條例」第十四條及第十五條條文。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檢送、檢附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檢發。附</a:t>
                      </a:r>
                      <a:endParaRPr kumimoji="0" 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對下級機關致送附件時用之。</a:t>
                      </a:r>
                      <a:endParaRPr kumimoji="0" 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152400" marR="0" lvl="0" indent="-152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檢附上揭函及附件影本各</a:t>
                      </a:r>
                      <a:r>
                        <a:rPr kumimoji="0" lang="en-US" alt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</a:t>
                      </a: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份。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516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結束語</a:t>
            </a:r>
            <a:endParaRPr lang="zh-TW" altLang="en-US" smtClean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60595"/>
        </p:xfrm>
        <a:graphic>
          <a:graphicData uri="http://schemas.openxmlformats.org/drawingml/2006/table">
            <a:tbl>
              <a:tblPr/>
              <a:tblGrid>
                <a:gridCol w="1954213"/>
                <a:gridCol w="2665412"/>
                <a:gridCol w="36099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結束語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敬呈、謹呈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　總統報告用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敬陳　秘書長　轉呈　</a:t>
                      </a:r>
                      <a:endParaRPr kumimoji="0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總統</a:t>
                      </a: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敬呈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總統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簽呈、謹呈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　總統簽末用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簽呈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 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謹呈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總統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          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總統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敬陳、謹陳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對長官報告用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敬陳　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、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謹陳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院長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　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    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縣長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簽陳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對長官簽末用</a:t>
                      </a:r>
                      <a:endParaRPr kumimoji="0" 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簽陳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市長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             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此致、此上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於便箋用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此致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政風處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、人事室此上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69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稱謂語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（一）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179388" y="1268413"/>
          <a:ext cx="8640961" cy="5400600"/>
        </p:xfrm>
        <a:graphic>
          <a:graphicData uri="http://schemas.openxmlformats.org/drawingml/2006/table">
            <a:tbl>
              <a:tblPr/>
              <a:tblGrid>
                <a:gridCol w="1220136"/>
                <a:gridCol w="1740194"/>
                <a:gridCol w="3457121"/>
                <a:gridCol w="2223510"/>
              </a:tblGrid>
              <a:tr h="4433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稱謂語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425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鈞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有隸屬關係的下級機關對上級機關用之。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行政院所屬各部、會、行、總處、署稱行政院為「鈞院」；各鄉、（鎮、市、區）公所稱直屬直轄市政府、縣（市）政府為「鈞府」。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25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日院臺綜字第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1040127907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號函：「自即日起有關公文之期望、目的及稱謂用語，均無須挪抬（空格）書寫。」</a:t>
                      </a:r>
                      <a:endParaRPr kumimoji="0" 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01FD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9147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大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無隸屬關係的較下級機關對較上級機關用之。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所屬機關、各縣（市）政府稱立法院、司法院、考試院、監察院為「大院」；縣（市）政府、鄉（鎮、市、區）公所稱各級法院為「大院」；稱審計部、考選部、銓敘部為「大部」：公務人員保障暨培訓委員會為「大會」。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25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日院臺綜字第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1040127907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號函：「自即日起有關公文之期望、目的及稱謂用語，均無須挪抬（空格）書寫。」</a:t>
                      </a:r>
                      <a:endParaRPr kumimoji="0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01FD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稱謂語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（二）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179388" y="1196975"/>
          <a:ext cx="8712968" cy="5387584"/>
        </p:xfrm>
        <a:graphic>
          <a:graphicData uri="http://schemas.openxmlformats.org/drawingml/2006/table">
            <a:tbl>
              <a:tblPr/>
              <a:tblGrid>
                <a:gridCol w="1152128"/>
                <a:gridCol w="2520280"/>
                <a:gridCol w="3168352"/>
                <a:gridCol w="1872208"/>
              </a:tblGrid>
              <a:tr h="45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稱謂語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3376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貴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有隸屬關係之上級機關對下級機關用之。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無隸屬關係之機關相互間用之。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機關與團體相互間用之。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上級機關首長對下級機關首長用之。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行政院稱其下之部、會為「貴部」、「貴會」；稱縣政府為「貴府」。</a:t>
                      </a:r>
                      <a:endParaRPr kumimoji="0" 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縣（市）政府稱縣（市）議會為「貴會」。</a:t>
                      </a:r>
                      <a:endParaRPr kumimoji="0" 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教育部稱中華民國紅十字會為「貴會」。</a:t>
                      </a:r>
                      <a:endParaRPr kumimoji="0" 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縣長稱鄉長為「貴鄉</a:t>
                      </a:r>
                      <a:r>
                        <a:rPr kumimoji="0" lang="zh-TW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長</a:t>
                      </a: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」</a:t>
                      </a:r>
                      <a:endParaRPr kumimoji="0" 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25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日院臺綜字第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1040127907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號函：「自即日起有關公文之期望、目的及稱謂用語，均無須挪抬（空格）書寫。」</a:t>
                      </a:r>
                      <a:endParaRPr kumimoji="0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01FD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46060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 </a:t>
                      </a:r>
                      <a:r>
                        <a:rPr kumimoji="0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鈞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長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鈞座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屬員對長官。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有隸屬關係之下級機關首長對上級機關首長用之。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科員稱科長、處長或縣長為「鈞長」、「鈞座」。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鄉（鎮、市、區）長稱縣（市）長為「鈞長」、「鈞座」；行政院所屬各部、會、行、總處、署稱行政院長為「鈞長」、「鈞座」。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25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日院臺綜字第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1040127907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號函：「自即日起有關公文之期望、目的及稱謂用語，均無須挪抬（空格）書寫。」</a:t>
                      </a:r>
                      <a:endParaRPr kumimoji="0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01FD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86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稱謂語</a:t>
            </a:r>
            <a:r>
              <a:rPr lang="zh-TW" altLang="en-US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（三）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68313" y="1341438"/>
          <a:ext cx="8435280" cy="5285036"/>
        </p:xfrm>
        <a:graphic>
          <a:graphicData uri="http://schemas.openxmlformats.org/drawingml/2006/table">
            <a:tbl>
              <a:tblPr/>
              <a:tblGrid>
                <a:gridCol w="1412389"/>
                <a:gridCol w="2547282"/>
                <a:gridCol w="3209666"/>
                <a:gridCol w="1265943"/>
              </a:tblGrid>
              <a:tr h="5176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稱謂語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594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臺端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機關對人民用之。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機關對屬員用之。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首長對屬員用之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zh-TW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※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99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22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日文書處理手冊第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11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頁、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59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頁已將「台端」改為「臺端」。「台」是指喜悅之意；「臺」是指觀四方而高者，是對人民或屬員之尊稱。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縣政府對人民「先生」稱謂為「臺端」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鄉公所對所屬「林月英課員」稱謂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為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「臺端」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縣長對所屬「邱忠民</a:t>
                      </a: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>
                          <a:tab pos="179388" algn="l"/>
                        </a:tabLst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主任」稱謂為「臺端」</a:t>
                      </a:r>
                      <a:endParaRPr kumimoji="0" 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25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日院臺綜字第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1040127907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號函：「自即日起有關公文之期望、目的及稱謂用語，均無須挪抬（空格）書寫。」</a:t>
                      </a:r>
                      <a:endParaRPr kumimoji="0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01FD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3543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先生、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女士、君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機關對人民用之。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先生、吳佳玲女士、君。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03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993775"/>
          </a:xfrm>
        </p:spPr>
        <p:txBody>
          <a:bodyPr/>
          <a:lstStyle/>
          <a:p>
            <a:r>
              <a:rPr lang="zh-TW" altLang="zh-TW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稱謂語</a:t>
            </a:r>
            <a:r>
              <a:rPr lang="zh-TW" altLang="en-US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（四）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250825" y="1628775"/>
          <a:ext cx="8712967" cy="4869036"/>
        </p:xfrm>
        <a:graphic>
          <a:graphicData uri="http://schemas.openxmlformats.org/drawingml/2006/table">
            <a:tbl>
              <a:tblPr/>
              <a:tblGrid>
                <a:gridCol w="1383225"/>
                <a:gridCol w="3049496"/>
                <a:gridCol w="3049496"/>
                <a:gridCol w="123075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稱謂語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5482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本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機關、學校、團體自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稱</a:t>
                      </a:r>
                      <a:endParaRPr kumimoji="0" 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機關首長、學校校長、團體負責人自稱。</a:t>
                      </a: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179388" algn="l"/>
                        </a:tabLst>
                      </a:pPr>
                      <a:endParaRPr kumimoji="0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本部、本縣、本校、本公司、本基金會。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本部長、本縣長、本校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長</a:t>
                      </a: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本董事長、本理事長、本主席。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681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職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>
                          <a:tab pos="179388" algn="l"/>
                        </a:tabLst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1.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屬員對長官自稱。</a:t>
                      </a:r>
                    </a:p>
                    <a:p>
                      <a:pPr marL="742950" marR="0" lvl="1" indent="-2857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None/>
                        <a:tabLst>
                          <a:tab pos="179388" algn="l"/>
                        </a:tabLst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2.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有隸屬關係的下級機關首長對上級機關首長自稱。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1.</a:t>
                      </a: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科員對科長、縣長自稱「職方妙慈」。</a:t>
                      </a:r>
                      <a:endParaRPr kumimoji="0" 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pitchFamily="18" charset="-120"/>
                          <a:cs typeface="Times New Roman" pitchFamily="18" charset="0"/>
                        </a:rPr>
                        <a:t>2.</a:t>
                      </a: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臺南市麻豆區長對臺南市市長自稱「職林振祿」。</a:t>
                      </a:r>
                      <a:endParaRPr kumimoji="0" 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01FD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「職」字毋庸縮小偏上側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書</a:t>
                      </a:r>
                      <a:endParaRPr kumimoji="0" 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01FD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5573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本人、</a:t>
                      </a: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名字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人民對機關自稱。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「本人」所有座落於ＯＯ市ＯＯ段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號土地。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179388" algn="l"/>
                        </a:tabLst>
                      </a:pP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「宗曄」生於中華民國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「本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人</a:t>
                      </a:r>
                      <a:r>
                        <a:rPr kumimoji="0" 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」「宗曄」等字毋庸縮小偏上側書。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40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稱謂語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（五）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250825" y="1600200"/>
          <a:ext cx="8640960" cy="4781128"/>
        </p:xfrm>
        <a:graphic>
          <a:graphicData uri="http://schemas.openxmlformats.org/drawingml/2006/table">
            <a:tbl>
              <a:tblPr/>
              <a:tblGrid>
                <a:gridCol w="1220136"/>
                <a:gridCol w="3100344"/>
                <a:gridCol w="3023669"/>
                <a:gridCol w="1296811"/>
              </a:tblGrid>
              <a:tr h="4380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稱謂語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舉例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373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生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學生對學校自稱。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「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生邱子晴」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000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00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日出國遊學。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01FD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「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01FD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生」字毋庸縮小偏上側書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96987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該、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職稱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對機關、學校、團體之全銜一再提起時，得於第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次以後稱「該」；對職員一再提起時，得於第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次以後稱「職稱」。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228600" algn="l"/>
                        </a:tabLst>
                      </a:pP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臺南市立後甲國中辦學績效卓著，「該校」教師邱鑑今</a:t>
                      </a:r>
                      <a:r>
                        <a:rPr kumimoji="0" lang="zh-TW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……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高雄醫學大學附設中和紀念醫院麻醉科設備齊全，「該科」主治醫師邱矜曦</a:t>
                      </a:r>
                      <a:r>
                        <a:rPr kumimoji="0" lang="zh-TW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……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6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－上行文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期望語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（一）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250825" y="1125538"/>
          <a:ext cx="8568952" cy="5536415"/>
        </p:xfrm>
        <a:graphic>
          <a:graphicData uri="http://schemas.openxmlformats.org/drawingml/2006/table">
            <a:tbl>
              <a:tblPr/>
              <a:tblGrid>
                <a:gridCol w="2185112"/>
                <a:gridCol w="3673887"/>
                <a:gridCol w="2709953"/>
              </a:tblGrid>
              <a:tr h="419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期望語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</a:tr>
              <a:tr h="241148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請鑒核、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請察核、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請核定、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請核准辦理、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請核准施行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指陳報事項在下級機關尚未發生效力，必須於上級機關審查核定後，始發生效力之謂。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上級機關對於所陳報事項，不管意見如何，均應函復，就審查所表示之意見，對下級機關有絕對的拘束力。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25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日院臺綜字第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1040127907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號函：「自即日起有關公文之期望、目的及稱謂用語，均無須挪抬（空格）書寫。」</a:t>
                      </a: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25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日院臺綜字第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1040127907</a:t>
                      </a:r>
                      <a:r>
                        <a:rPr kumimoji="0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號函：「自即日起有關公文之期望、目的及稱謂用語，均無須挪抬（空格）書寫。」</a:t>
                      </a:r>
                      <a:endParaRPr kumimoji="0" lang="zh-TW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  <a:tr h="270507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請核示、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請釋示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請求上級機關審核指示或解釋以便下級機關有所遵行之謂。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上級機關對於所陳報事項，應表示意見且務必函復，其所表示、解釋之意見，對下級機關有絕對的拘束力。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58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公文用語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－上行文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期望語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（二）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53135"/>
        </p:xfrm>
        <a:graphic>
          <a:graphicData uri="http://schemas.openxmlformats.org/drawingml/2006/table">
            <a:tbl>
              <a:tblPr/>
              <a:tblGrid>
                <a:gridCol w="1378496"/>
                <a:gridCol w="4608512"/>
                <a:gridCol w="2242592"/>
              </a:tblGrid>
              <a:tr h="4527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期望語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適用範圍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備註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</a:tr>
              <a:tr h="231072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請核備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指上級機關對下級機關所陳報之事項，除知悉其事實外，並可審查其內容，而表示意見之謂。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上級機關未表示相反意見，則原處分或法規即生效；反之， 上級機關亦可以持相反意見而撤銷原處分或宣示該法規無效，並得僅就部分內容予以核備。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行政院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25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日院臺綜字第</a:t>
                      </a:r>
                      <a:r>
                        <a:rPr kumimoji="0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1040127907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號函：「自即日起有關公文之期望、目的及稱謂用語，均無須挪抬（空格）書寫。」</a:t>
                      </a:r>
                      <a:endParaRPr kumimoji="0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  <a:tr h="1044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請備查、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請備案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指下級機關對上級機關有所陳報或通知，使該上級機關知悉其事實之謂，</a:t>
                      </a: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上級機關毋庸審查、函復或其他作為。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  <a:tr h="104482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請察照、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請鑒察</a:t>
                      </a:r>
                      <a:endParaRPr kumimoji="0" 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指下級機關請求上級機關知悉其已依照辦理，上</a:t>
                      </a:r>
                      <a:r>
                        <a:rPr kumimoji="0" 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  <a:cs typeface="Times New Roman" pitchFamily="18" charset="0"/>
                        </a:rPr>
                        <a:t>級機關毋庸審查、函復或其他作為。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6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4686</Words>
  <Application>Microsoft Office PowerPoint</Application>
  <PresentationFormat>如螢幕大小 (4:3)</PresentationFormat>
  <Paragraphs>491</Paragraphs>
  <Slides>28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28</vt:i4>
      </vt:variant>
    </vt:vector>
  </HeadingPairs>
  <TitlesOfParts>
    <vt:vector size="36" baseType="lpstr">
      <vt:lpstr>新細明體</vt:lpstr>
      <vt:lpstr>標楷體</vt:lpstr>
      <vt:lpstr>Arial</vt:lpstr>
      <vt:lpstr>Calibri</vt:lpstr>
      <vt:lpstr>Comic Sans MS</vt:lpstr>
      <vt:lpstr>Times New Roman</vt:lpstr>
      <vt:lpstr>1_Office 佈景主題</vt:lpstr>
      <vt:lpstr>Office 佈景主題</vt:lpstr>
      <vt:lpstr>104年文書處理重大改革</vt:lpstr>
      <vt:lpstr>公文用語－起首語</vt:lpstr>
      <vt:lpstr>公文用語－稱謂語（一）</vt:lpstr>
      <vt:lpstr>公文用語－稱謂語（二）</vt:lpstr>
      <vt:lpstr>公文用語－稱謂語（三）</vt:lpstr>
      <vt:lpstr>公文用語－稱謂語（四）</vt:lpstr>
      <vt:lpstr>公文用語－稱謂語（五）</vt:lpstr>
      <vt:lpstr>公文用語－上行文期望語（一）</vt:lpstr>
      <vt:lpstr>公文用語－上行文期望語（二）</vt:lpstr>
      <vt:lpstr>公文用語－平行文期望語（一）</vt:lpstr>
      <vt:lpstr>公文用語－平行文期望語（二）</vt:lpstr>
      <vt:lpstr>公文用語－下行文期望語</vt:lpstr>
      <vt:lpstr>公文用語－引述語（一）</vt:lpstr>
      <vt:lpstr>公文用語－引述語（二）</vt:lpstr>
      <vt:lpstr>公文用語－引述語（三）</vt:lpstr>
      <vt:lpstr>公文用語－經辦語（一）</vt:lpstr>
      <vt:lpstr>公文用語－經辦語（二）</vt:lpstr>
      <vt:lpstr>公文用語－按語、論斷語（一）</vt:lpstr>
      <vt:lpstr>公文用語－按語、論斷語（二）</vt:lpstr>
      <vt:lpstr>公文用語－按語、論斷語（三）</vt:lpstr>
      <vt:lpstr>公文用語－按語、論斷語（四）</vt:lpstr>
      <vt:lpstr>公文用語－按語、論斷語（五）</vt:lpstr>
      <vt:lpstr>公文用語－請示語</vt:lpstr>
      <vt:lpstr>公文用語－准駁語（一）</vt:lpstr>
      <vt:lpstr>公文用語－准駁語（二）</vt:lpstr>
      <vt:lpstr>公文用語－准駁語（三）</vt:lpstr>
      <vt:lpstr>公文用語－抄送語</vt:lpstr>
      <vt:lpstr>公文用語－結束語</vt:lpstr>
    </vt:vector>
  </TitlesOfParts>
  <Company>Test Computer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104年文書處理重大改革</dc:title>
  <dc:creator>Test User</dc:creator>
  <cp:lastModifiedBy>Administrator</cp:lastModifiedBy>
  <cp:revision>2</cp:revision>
  <dcterms:created xsi:type="dcterms:W3CDTF">2015-10-19T02:44:37Z</dcterms:created>
  <dcterms:modified xsi:type="dcterms:W3CDTF">2018-11-15T09:02:33Z</dcterms:modified>
</cp:coreProperties>
</file>